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8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53"/>
  </p:notesMasterIdLst>
  <p:sldIdLst>
    <p:sldId id="256" r:id="rId2"/>
    <p:sldId id="257" r:id="rId3"/>
    <p:sldId id="297" r:id="rId4"/>
    <p:sldId id="258" r:id="rId5"/>
    <p:sldId id="259" r:id="rId6"/>
    <p:sldId id="312" r:id="rId7"/>
    <p:sldId id="313" r:id="rId8"/>
    <p:sldId id="291" r:id="rId9"/>
    <p:sldId id="292" r:id="rId10"/>
    <p:sldId id="263" r:id="rId11"/>
    <p:sldId id="314" r:id="rId12"/>
    <p:sldId id="283" r:id="rId13"/>
    <p:sldId id="284" r:id="rId14"/>
    <p:sldId id="298" r:id="rId15"/>
    <p:sldId id="265" r:id="rId16"/>
    <p:sldId id="293" r:id="rId17"/>
    <p:sldId id="315" r:id="rId18"/>
    <p:sldId id="299" r:id="rId19"/>
    <p:sldId id="295" r:id="rId20"/>
    <p:sldId id="267" r:id="rId21"/>
    <p:sldId id="316" r:id="rId22"/>
    <p:sldId id="317" r:id="rId23"/>
    <p:sldId id="318" r:id="rId24"/>
    <p:sldId id="301" r:id="rId25"/>
    <p:sldId id="300" r:id="rId26"/>
    <p:sldId id="319" r:id="rId27"/>
    <p:sldId id="305" r:id="rId28"/>
    <p:sldId id="302" r:id="rId29"/>
    <p:sldId id="268" r:id="rId30"/>
    <p:sldId id="288" r:id="rId31"/>
    <p:sldId id="308" r:id="rId32"/>
    <p:sldId id="307" r:id="rId33"/>
    <p:sldId id="306" r:id="rId34"/>
    <p:sldId id="290" r:id="rId35"/>
    <p:sldId id="289" r:id="rId36"/>
    <p:sldId id="273" r:id="rId37"/>
    <p:sldId id="269" r:id="rId38"/>
    <p:sldId id="271" r:id="rId39"/>
    <p:sldId id="270" r:id="rId40"/>
    <p:sldId id="282" r:id="rId41"/>
    <p:sldId id="303" r:id="rId42"/>
    <p:sldId id="275" r:id="rId43"/>
    <p:sldId id="309" r:id="rId44"/>
    <p:sldId id="311" r:id="rId45"/>
    <p:sldId id="286" r:id="rId46"/>
    <p:sldId id="296" r:id="rId47"/>
    <p:sldId id="320" r:id="rId48"/>
    <p:sldId id="304" r:id="rId49"/>
    <p:sldId id="279" r:id="rId50"/>
    <p:sldId id="287" r:id="rId51"/>
    <p:sldId id="310" r:id="rId5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ummary Section" id="{8421180C-F716-41F9-BFB6-5C6167C6D9FF}">
          <p14:sldIdLst/>
        </p14:section>
        <p14:section name="Integer ambiguity resolution using a priori information on the baseline" id="{812114F3-F949-4FA3-AD69-5BF0D559D974}">
          <p14:sldIdLst>
            <p14:sldId id="256"/>
          </p14:sldIdLst>
        </p14:section>
        <p14:section name="Table of contents" id="{E4B05546-5F53-4880-A618-4585C9C605C7}">
          <p14:sldIdLst>
            <p14:sldId id="257"/>
            <p14:sldId id="297"/>
          </p14:sldIdLst>
        </p14:section>
        <p14:section name="1) Introduction " id="{6030F430-B0B9-4355-AD40-F792D12DDFE2}">
          <p14:sldIdLst>
            <p14:sldId id="258"/>
            <p14:sldId id="259"/>
            <p14:sldId id="312"/>
            <p14:sldId id="313"/>
            <p14:sldId id="291"/>
            <p14:sldId id="292"/>
            <p14:sldId id="263"/>
            <p14:sldId id="314"/>
            <p14:sldId id="283"/>
            <p14:sldId id="284"/>
            <p14:sldId id="298"/>
          </p14:sldIdLst>
        </p14:section>
        <p14:section name="Ambiguity resolution" id="{495E3447-8001-455C-909B-F79BDBF9C996}">
          <p14:sldIdLst>
            <p14:sldId id="265"/>
            <p14:sldId id="293"/>
            <p14:sldId id="315"/>
            <p14:sldId id="299"/>
            <p14:sldId id="295"/>
            <p14:sldId id="267"/>
            <p14:sldId id="316"/>
            <p14:sldId id="317"/>
            <p14:sldId id="318"/>
            <p14:sldId id="301"/>
            <p14:sldId id="300"/>
            <p14:sldId id="319"/>
            <p14:sldId id="305"/>
            <p14:sldId id="302"/>
            <p14:sldId id="268"/>
          </p14:sldIdLst>
        </p14:section>
        <p14:section name="Contribution" id="{75DAC716-AAB5-4E7A-B429-0FDCD85DEF4E}">
          <p14:sldIdLst>
            <p14:sldId id="288"/>
            <p14:sldId id="308"/>
            <p14:sldId id="307"/>
            <p14:sldId id="306"/>
            <p14:sldId id="290"/>
            <p14:sldId id="289"/>
            <p14:sldId id="273"/>
            <p14:sldId id="269"/>
            <p14:sldId id="271"/>
            <p14:sldId id="270"/>
            <p14:sldId id="282"/>
            <p14:sldId id="303"/>
            <p14:sldId id="275"/>
            <p14:sldId id="309"/>
            <p14:sldId id="311"/>
            <p14:sldId id="286"/>
            <p14:sldId id="296"/>
            <p14:sldId id="320"/>
            <p14:sldId id="304"/>
            <p14:sldId id="279"/>
            <p14:sldId id="287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589A"/>
    <a:srgbClr val="09FF78"/>
    <a:srgbClr val="FF8B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>
        <p:scale>
          <a:sx n="61" d="100"/>
          <a:sy n="61" d="100"/>
        </p:scale>
        <p:origin x="871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5-28T17:05:53.768"/>
    </inkml:context>
    <inkml:brush xml:id="br0">
      <inkml:brushProperty name="width" value="0.05" units="cm"/>
      <inkml:brushProperty name="height" value="0.3" units="cm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5-29T17:18:13.945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5-29T17:18:13.945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0,'0'0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5-29T17:18:13.945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0,'0'0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5-29T17:18:13.945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0,'0'0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5-30T20:24:25.321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0 1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5-30T20:24:25.321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0 1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5-30T20:24:25.321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0 1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5-30T20:24:25.321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0 1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5-30T20:24:25.321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0 1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1T18:50:42.247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0 1</inkml:trace>
  <inkml:trace contextRef="#ctx0" brushRef="#br0" timeOffset="721.473">0 1</inkml:trace>
  <inkml:trace contextRef="#ctx0" brushRef="#br0" timeOffset="1153.149">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5-28T17:05:54.685"/>
    </inkml:context>
    <inkml:brush xml:id="br0">
      <inkml:brushProperty name="width" value="0.05" units="cm"/>
      <inkml:brushProperty name="height" value="0.3" units="cm"/>
      <inkml:brushProperty name="ignorePressure" value="1"/>
      <inkml:brushProperty name="inkEffects" value="pencil"/>
    </inkml:brush>
  </inkml:definitions>
  <inkml:trace contextRef="#ctx0" brushRef="#br0">346 1,'0'0</inkml:trace>
  <inkml:trace contextRef="#ctx0" brushRef="#br0" timeOffset="15.626">346 1,'0'0</inkml:trace>
  <inkml:trace contextRef="#ctx0" brushRef="#br0" timeOffset="1200.149">1 1,'0'0</inkml:trace>
  <inkml:trace contextRef="#ctx0" brushRef="#br0" timeOffset="1231.404">1 1,'0'0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1T18:50:50.098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1 1</inkml:trace>
  <inkml:trace contextRef="#ctx0" brushRef="#br0" timeOffset="281.064">1 1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1T18:50:49.105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1 0</inkml:trace>
  <inkml:trace contextRef="#ctx0" brushRef="#br0" timeOffset="273.051">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1T18:50:53.034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0 1</inkml:trace>
  <inkml:trace contextRef="#ctx0" brushRef="#br0" timeOffset="251.918">0 1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1T18:50:54.542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0 1</inkml:trace>
  <inkml:trace contextRef="#ctx0" brushRef="#br0" timeOffset="231.648">0 1</inkml:trace>
  <inkml:trace contextRef="#ctx0" brushRef="#br0" timeOffset="784.658">0 1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5-30T20:24:25.321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0 1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1T18:50:54.542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0 1</inkml:trace>
  <inkml:trace contextRef="#ctx0" brushRef="#br0" timeOffset="231.648">0 1</inkml:trace>
  <inkml:trace contextRef="#ctx0" brushRef="#br0" timeOffset="784.658">0 1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5-30T20:24:25.321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0 1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6-01T18:50:54.542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0 1</inkml:trace>
  <inkml:trace contextRef="#ctx0" brushRef="#br0" timeOffset="231.648">0 1</inkml:trace>
  <inkml:trace contextRef="#ctx0" brushRef="#br0" timeOffset="784.658">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5-28T17:05:57.056"/>
    </inkml:context>
    <inkml:brush xml:id="br0">
      <inkml:brushProperty name="width" value="0.05" units="cm"/>
      <inkml:brushProperty name="height" value="0.3" units="cm"/>
      <inkml:brushProperty name="ignorePressure" value="1"/>
      <inkml:brushProperty name="inkEffects" value="pencil"/>
    </inkml:brush>
  </inkml:definitions>
  <inkml:trace contextRef="#ctx0" brushRef="#br0">1 1,'0'0</inkml:trace>
  <inkml:trace contextRef="#ctx0" brushRef="#br0" timeOffset="31.299">1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5-28T17:05:58.256"/>
    </inkml:context>
    <inkml:brush xml:id="br0">
      <inkml:brushProperty name="width" value="0.05" units="cm"/>
      <inkml:brushProperty name="height" value="0.3" units="cm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5-28T17:05:53.768"/>
    </inkml:context>
    <inkml:brush xml:id="br0">
      <inkml:brushProperty name="width" value="0.05" units="cm"/>
      <inkml:brushProperty name="height" value="0.3" units="cm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5-28T17:05:54.685"/>
    </inkml:context>
    <inkml:brush xml:id="br0">
      <inkml:brushProperty name="width" value="0.05" units="cm"/>
      <inkml:brushProperty name="height" value="0.3" units="cm"/>
      <inkml:brushProperty name="ignorePressure" value="1"/>
      <inkml:brushProperty name="inkEffects" value="pencil"/>
    </inkml:brush>
  </inkml:definitions>
  <inkml:trace contextRef="#ctx0" brushRef="#br0">346 1,'0'0</inkml:trace>
  <inkml:trace contextRef="#ctx0" brushRef="#br0" timeOffset="15.626">346 1,'0'0</inkml:trace>
  <inkml:trace contextRef="#ctx0" brushRef="#br0" timeOffset="1200.149">1 1,'0'0</inkml:trace>
  <inkml:trace contextRef="#ctx0" brushRef="#br0" timeOffset="1231.404">1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5-28T17:05:57.056"/>
    </inkml:context>
    <inkml:brush xml:id="br0">
      <inkml:brushProperty name="width" value="0.05" units="cm"/>
      <inkml:brushProperty name="height" value="0.3" units="cm"/>
      <inkml:brushProperty name="ignorePressure" value="1"/>
      <inkml:brushProperty name="inkEffects" value="pencil"/>
    </inkml:brush>
  </inkml:definitions>
  <inkml:trace contextRef="#ctx0" brushRef="#br0">1 1,'0'0</inkml:trace>
  <inkml:trace contextRef="#ctx0" brushRef="#br0" timeOffset="31.299">1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5-28T17:05:58.256"/>
    </inkml:context>
    <inkml:brush xml:id="br0">
      <inkml:brushProperty name="width" value="0.05" units="cm"/>
      <inkml:brushProperty name="height" value="0.3" units="cm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8-05-29T17:18:13.945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6C3EB7-64C2-4FFD-B69C-89F814C6A359}" type="datetimeFigureOut">
              <a:rPr lang="en-US" smtClean="0"/>
              <a:t>9/30/2018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5C26D-6792-469F-B15E-37311370CD9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3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good analogy to this is to imagine a measuring tape extending from the satellite to the receiver that has numbered markers every one millimeter. Unfortunately, however, the numbering scheme returns to zero with every wavelength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5C26D-6792-469F-B15E-37311370CD9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26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5C26D-6792-469F-B15E-37311370CD9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6293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5C26D-6792-469F-B15E-37311370CD9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23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good analogy to this is to imagine a measuring tape extending from the satellite to the receiver that has numbered markers every one millimeter. Unfortunately, however, the numbering scheme returns to zero with every wavelength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5C26D-6792-469F-B15E-37311370CD9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933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good analogy to this is to imagine a measuring tape extending from the satellite to the receiver that has numbered markers every one millimeter. Unfortunately, however, the numbering scheme returns to zero with every wavelength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5C26D-6792-469F-B15E-37311370CD9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764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IAR at every timestep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5C26D-6792-469F-B15E-37311370CD9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912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IAR at every timestep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5C26D-6792-469F-B15E-37311370CD9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696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5C26D-6792-469F-B15E-37311370CD9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511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5C26D-6792-469F-B15E-37311370CD9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071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5C26D-6792-469F-B15E-37311370CD9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8163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95C26D-6792-469F-B15E-37311370CD9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616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ntent">
  <p:cSld name="Four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1265770" y="1211582"/>
            <a:ext cx="5050367" cy="2430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48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60236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36"/>
              <a:buFont typeface="Source Sans Pro"/>
              <a:buChar char="›"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57189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57189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–"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1274237" y="3787484"/>
            <a:ext cx="5041900" cy="2436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48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60236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36"/>
              <a:buFont typeface="Source Sans Pro"/>
              <a:buChar char="›"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57189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57189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–"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4" name="Shape 34"/>
          <p:cNvSpPr txBox="1">
            <a:spLocks noGrp="1"/>
          </p:cNvSpPr>
          <p:nvPr>
            <p:ph type="body" idx="3"/>
          </p:nvPr>
        </p:nvSpPr>
        <p:spPr>
          <a:xfrm>
            <a:off x="6502400" y="1211582"/>
            <a:ext cx="5039784" cy="2430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48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60236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36"/>
              <a:buFont typeface="Source Sans Pro"/>
              <a:buChar char="›"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57189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57189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–"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Shape 35"/>
          <p:cNvSpPr txBox="1">
            <a:spLocks noGrp="1"/>
          </p:cNvSpPr>
          <p:nvPr>
            <p:ph type="body" idx="4"/>
          </p:nvPr>
        </p:nvSpPr>
        <p:spPr>
          <a:xfrm>
            <a:off x="6502400" y="3787484"/>
            <a:ext cx="5039784" cy="2436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48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60236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36"/>
              <a:buFont typeface="Source Sans Pro"/>
              <a:buChar char="›"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57189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57189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–"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4871676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1274237" y="1211580"/>
            <a:ext cx="10267951" cy="5012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48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304792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304792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36"/>
              <a:buFont typeface="Source Sans Pro"/>
              <a:buNone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304792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304792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None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3271117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/>
        </p:nvSpPr>
        <p:spPr>
          <a:xfrm>
            <a:off x="80433" y="10584"/>
            <a:ext cx="60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33" tIns="0" rIns="60933" bIns="0" anchor="ctr" anchorCtr="1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33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333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1265770" y="1211580"/>
            <a:ext cx="5050367" cy="5012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48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60236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36"/>
              <a:buFont typeface="Source Sans Pro"/>
              <a:buChar char="›"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57189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57189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–"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6502400" y="1211580"/>
            <a:ext cx="5039784" cy="5012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48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60236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36"/>
              <a:buFont typeface="Source Sans Pro"/>
              <a:buChar char="›"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57189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57189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–"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8025239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 Horizontal">
  <p:cSld name="Two Content Horizontal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1265036" y="1211581"/>
            <a:ext cx="10277149" cy="2422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48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60236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36"/>
              <a:buFont typeface="Source Sans Pro"/>
              <a:buChar char="›"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57189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57189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–"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1265770" y="3788418"/>
            <a:ext cx="10276417" cy="2422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48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60236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36"/>
              <a:buFont typeface="Source Sans Pro"/>
              <a:buChar char="›"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57189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57189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–"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5536192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ntent">
  <p:cSld name="Three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1265035" y="479388"/>
            <a:ext cx="10277149" cy="650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1265770" y="1211580"/>
            <a:ext cx="5050367" cy="5012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48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60236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36"/>
              <a:buFont typeface="Source Sans Pro"/>
              <a:buChar char="›"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57189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57189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–"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1" name="Shape 51"/>
          <p:cNvSpPr txBox="1">
            <a:spLocks noGrp="1"/>
          </p:cNvSpPr>
          <p:nvPr>
            <p:ph type="body" idx="2"/>
          </p:nvPr>
        </p:nvSpPr>
        <p:spPr>
          <a:xfrm>
            <a:off x="6502400" y="1211582"/>
            <a:ext cx="5039784" cy="2430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48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60236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36"/>
              <a:buFont typeface="Source Sans Pro"/>
              <a:buChar char="›"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57189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57189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–"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2" name="Shape 52"/>
          <p:cNvSpPr txBox="1">
            <a:spLocks noGrp="1"/>
          </p:cNvSpPr>
          <p:nvPr>
            <p:ph type="body" idx="3"/>
          </p:nvPr>
        </p:nvSpPr>
        <p:spPr>
          <a:xfrm>
            <a:off x="6502400" y="3783329"/>
            <a:ext cx="5039784" cy="2440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609585" marR="0" lvl="0" indent="-304792" algn="l" rtl="0">
              <a:spcBef>
                <a:spcPts val="48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57189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60236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36"/>
              <a:buFont typeface="Source Sans Pro"/>
              <a:buChar char="›"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57189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57189" algn="l" rtl="0">
              <a:spcBef>
                <a:spcPts val="48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–"/>
              <a:defRPr sz="24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5504042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63FE4-60C6-4573-840E-16302481C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7C56F3-9AA2-45B4-B4AB-4CDA4E6D32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64850-F2A5-4BBF-B1B1-F97B6D032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B4B74-61D5-4873-A4B7-E9FD99A52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5C043-2ABC-4569-B467-5DA9AC302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E5DF-AF28-4567-A008-68278A736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395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1012B-74DD-4C37-925A-D02343FE5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E2B1C-002A-4DBF-92A7-942D5FCCA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FD36E-2667-4277-A13D-7EDB19B86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60889-3628-4FB8-8FB3-2AFE9F7A3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AD014-EEC0-4F82-828F-6DED60A6A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E5DF-AF28-4567-A008-68278A736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378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1265767" y="478367"/>
            <a:ext cx="10276417" cy="65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marR="0" lvl="6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marR="0" lvl="7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marR="0" lvl="8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1265767" y="1204384"/>
            <a:ext cx="10276417" cy="5018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5186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36"/>
              <a:buFont typeface="Source Sans Pro"/>
              <a:buChar char="›"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–"/>
              <a:defRPr sz="1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146051" y="6415618"/>
            <a:ext cx="1128183" cy="361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333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333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333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333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333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333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333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333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333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E936E5DF-AF28-4567-A008-68278A736CD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13"/>
          <p:cNvSpPr/>
          <p:nvPr/>
        </p:nvSpPr>
        <p:spPr>
          <a:xfrm>
            <a:off x="0" y="0"/>
            <a:ext cx="609600" cy="6866467"/>
          </a:xfrm>
          <a:prstGeom prst="rect">
            <a:avLst/>
          </a:prstGeom>
          <a:solidFill>
            <a:srgbClr val="8C1515"/>
          </a:solidFill>
          <a:ln w="9525" cap="flat" cmpd="sng">
            <a:solidFill>
              <a:srgbClr val="8C15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Shape 14" title="Stanford University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495368" y="6474884"/>
            <a:ext cx="2061633" cy="25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426341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</p:sldLayoutIdLst>
  <p:transition spd="slow"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jpg"/><Relationship Id="rId7" Type="http://schemas.openxmlformats.org/officeDocument/2006/relationships/image" Target="../media/image20.png"/><Relationship Id="rId12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5.png"/><Relationship Id="rId5" Type="http://schemas.openxmlformats.org/officeDocument/2006/relationships/image" Target="../media/image18.png"/><Relationship Id="rId10" Type="http://schemas.openxmlformats.org/officeDocument/2006/relationships/image" Target="../media/image24.png"/><Relationship Id="rId4" Type="http://schemas.openxmlformats.org/officeDocument/2006/relationships/image" Target="../media/image17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7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7.jp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0.png"/><Relationship Id="rId11" Type="http://schemas.openxmlformats.org/officeDocument/2006/relationships/image" Target="../media/image32.png"/><Relationship Id="rId5" Type="http://schemas.openxmlformats.org/officeDocument/2006/relationships/image" Target="../media/image270.png"/><Relationship Id="rId10" Type="http://schemas.openxmlformats.org/officeDocument/2006/relationships/image" Target="../media/image33.png"/><Relationship Id="rId4" Type="http://schemas.openxmlformats.org/officeDocument/2006/relationships/image" Target="../media/image260.png"/><Relationship Id="rId9" Type="http://schemas.openxmlformats.org/officeDocument/2006/relationships/image" Target="../media/image3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330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5" Type="http://schemas.openxmlformats.org/officeDocument/2006/relationships/image" Target="../media/image300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3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34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.xml"/><Relationship Id="rId11" Type="http://schemas.openxmlformats.org/officeDocument/2006/relationships/image" Target="../media/image35.png"/><Relationship Id="rId5" Type="http://schemas.openxmlformats.org/officeDocument/2006/relationships/image" Target="../media/image300.png"/><Relationship Id="rId10" Type="http://schemas.openxmlformats.org/officeDocument/2006/relationships/customXml" Target="../ink/ink8.xml"/><Relationship Id="rId4" Type="http://schemas.openxmlformats.org/officeDocument/2006/relationships/customXml" Target="../ink/ink5.xml"/><Relationship Id="rId9" Type="http://schemas.openxmlformats.org/officeDocument/2006/relationships/image" Target="../media/image3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4.png"/><Relationship Id="rId4" Type="http://schemas.openxmlformats.org/officeDocument/2006/relationships/image" Target="../media/image370.png"/><Relationship Id="rId9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370.png"/><Relationship Id="rId9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370.png"/><Relationship Id="rId9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370.png"/><Relationship Id="rId9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.png"/><Relationship Id="rId18" Type="http://schemas.openxmlformats.org/officeDocument/2006/relationships/image" Target="../media/image470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12" Type="http://schemas.openxmlformats.org/officeDocument/2006/relationships/image" Target="../media/image390.png"/><Relationship Id="rId17" Type="http://schemas.openxmlformats.org/officeDocument/2006/relationships/image" Target="../media/image460.png"/><Relationship Id="rId2" Type="http://schemas.openxmlformats.org/officeDocument/2006/relationships/customXml" Target="../ink/ink12.xml"/><Relationship Id="rId16" Type="http://schemas.openxmlformats.org/officeDocument/2006/relationships/image" Target="../media/image47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0.png"/><Relationship Id="rId15" Type="http://schemas.openxmlformats.org/officeDocument/2006/relationships/image" Target="../media/image44.png"/><Relationship Id="rId19" Type="http://schemas.openxmlformats.org/officeDocument/2006/relationships/image" Target="../media/image48.png"/><Relationship Id="rId4" Type="http://schemas.openxmlformats.org/officeDocument/2006/relationships/image" Target="../media/image370.png"/><Relationship Id="rId1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.png"/><Relationship Id="rId18" Type="http://schemas.openxmlformats.org/officeDocument/2006/relationships/image" Target="../media/image470.png"/><Relationship Id="rId3" Type="http://schemas.openxmlformats.org/officeDocument/2006/relationships/image" Target="../media/image43.png"/><Relationship Id="rId21" Type="http://schemas.openxmlformats.org/officeDocument/2006/relationships/image" Target="../media/image51.png"/><Relationship Id="rId7" Type="http://schemas.openxmlformats.org/officeDocument/2006/relationships/image" Target="../media/image46.png"/><Relationship Id="rId12" Type="http://schemas.openxmlformats.org/officeDocument/2006/relationships/image" Target="../media/image390.png"/><Relationship Id="rId17" Type="http://schemas.openxmlformats.org/officeDocument/2006/relationships/image" Target="../media/image460.png"/><Relationship Id="rId2" Type="http://schemas.openxmlformats.org/officeDocument/2006/relationships/customXml" Target="../ink/ink13.xml"/><Relationship Id="rId16" Type="http://schemas.openxmlformats.org/officeDocument/2006/relationships/image" Target="../media/image50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0.png"/><Relationship Id="rId15" Type="http://schemas.openxmlformats.org/officeDocument/2006/relationships/image" Target="../media/image44.png"/><Relationship Id="rId19" Type="http://schemas.openxmlformats.org/officeDocument/2006/relationships/image" Target="../media/image48.png"/><Relationship Id="rId4" Type="http://schemas.openxmlformats.org/officeDocument/2006/relationships/image" Target="../media/image370.png"/><Relationship Id="rId1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7.xml"/><Relationship Id="rId23" Type="http://schemas.openxmlformats.org/officeDocument/2006/relationships/image" Target="../media/image570.png"/></Relationships>
</file>

<file path=ppt/slides/_rels/slide31.xml.rels><?xml version="1.0" encoding="UTF-8" standalone="yes"?>
<Relationships xmlns="http://schemas.openxmlformats.org/package/2006/relationships"><Relationship Id="rId39" Type="http://schemas.openxmlformats.org/officeDocument/2006/relationships/image" Target="../media/image70.png"/><Relationship Id="rId3" Type="http://schemas.openxmlformats.org/officeDocument/2006/relationships/image" Target="../media/image61.png"/><Relationship Id="rId25" Type="http://schemas.openxmlformats.org/officeDocument/2006/relationships/image" Target="../media/image6.jpg"/><Relationship Id="rId38" Type="http://schemas.openxmlformats.org/officeDocument/2006/relationships/image" Target="../media/image69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7.xml"/><Relationship Id="rId24" Type="http://schemas.openxmlformats.org/officeDocument/2006/relationships/image" Target="../media/image5.png"/><Relationship Id="rId37" Type="http://schemas.openxmlformats.org/officeDocument/2006/relationships/image" Target="../media/image68.png"/><Relationship Id="rId40" Type="http://schemas.openxmlformats.org/officeDocument/2006/relationships/image" Target="../media/image72.png"/><Relationship Id="rId23" Type="http://schemas.openxmlformats.org/officeDocument/2006/relationships/image" Target="../media/image570.png"/><Relationship Id="rId4" Type="http://schemas.openxmlformats.org/officeDocument/2006/relationships/customXml" Target="../ink/ink15.xml"/></Relationships>
</file>

<file path=ppt/slides/_rels/slide32.xml.rels><?xml version="1.0" encoding="UTF-8" standalone="yes"?>
<Relationships xmlns="http://schemas.openxmlformats.org/package/2006/relationships"><Relationship Id="rId39" Type="http://schemas.openxmlformats.org/officeDocument/2006/relationships/image" Target="../media/image70.png"/><Relationship Id="rId3" Type="http://schemas.openxmlformats.org/officeDocument/2006/relationships/image" Target="../media/image62.png"/><Relationship Id="rId25" Type="http://schemas.openxmlformats.org/officeDocument/2006/relationships/image" Target="../media/image6.jpg"/><Relationship Id="rId38" Type="http://schemas.openxmlformats.org/officeDocument/2006/relationships/image" Target="../media/image69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7.xml"/><Relationship Id="rId24" Type="http://schemas.openxmlformats.org/officeDocument/2006/relationships/image" Target="../media/image5.png"/><Relationship Id="rId37" Type="http://schemas.openxmlformats.org/officeDocument/2006/relationships/image" Target="../media/image68.png"/><Relationship Id="rId40" Type="http://schemas.openxmlformats.org/officeDocument/2006/relationships/image" Target="../media/image72.png"/><Relationship Id="rId5" Type="http://schemas.openxmlformats.org/officeDocument/2006/relationships/customXml" Target="../ink/ink16.xml"/><Relationship Id="rId23" Type="http://schemas.openxmlformats.org/officeDocument/2006/relationships/image" Target="../media/image570.png"/><Relationship Id="rId4" Type="http://schemas.openxmlformats.org/officeDocument/2006/relationships/image" Target="../media/image611.png"/></Relationships>
</file>

<file path=ppt/slides/_rels/slide33.xml.rels><?xml version="1.0" encoding="UTF-8" standalone="yes"?>
<Relationships xmlns="http://schemas.openxmlformats.org/package/2006/relationships"><Relationship Id="rId39" Type="http://schemas.openxmlformats.org/officeDocument/2006/relationships/image" Target="../media/image70.png"/><Relationship Id="rId3" Type="http://schemas.openxmlformats.org/officeDocument/2006/relationships/image" Target="../media/image61.png"/><Relationship Id="rId25" Type="http://schemas.openxmlformats.org/officeDocument/2006/relationships/image" Target="../media/image6.jpg"/><Relationship Id="rId38" Type="http://schemas.openxmlformats.org/officeDocument/2006/relationships/image" Target="../media/image69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7.xml"/><Relationship Id="rId24" Type="http://schemas.openxmlformats.org/officeDocument/2006/relationships/image" Target="../media/image5.png"/><Relationship Id="rId37" Type="http://schemas.openxmlformats.org/officeDocument/2006/relationships/image" Target="../media/image68.png"/><Relationship Id="rId40" Type="http://schemas.openxmlformats.org/officeDocument/2006/relationships/image" Target="../media/image72.png"/><Relationship Id="rId5" Type="http://schemas.openxmlformats.org/officeDocument/2006/relationships/customXml" Target="../ink/ink17.xml"/><Relationship Id="rId23" Type="http://schemas.openxmlformats.org/officeDocument/2006/relationships/image" Target="../media/image570.png"/><Relationship Id="rId4" Type="http://schemas.openxmlformats.org/officeDocument/2006/relationships/image" Target="../media/image611.png"/></Relationships>
</file>

<file path=ppt/slides/_rels/slide3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0.xml"/><Relationship Id="rId39" Type="http://schemas.openxmlformats.org/officeDocument/2006/relationships/image" Target="../media/image70.png"/><Relationship Id="rId3" Type="http://schemas.openxmlformats.org/officeDocument/2006/relationships/image" Target="../media/image64.png"/><Relationship Id="rId34" Type="http://schemas.openxmlformats.org/officeDocument/2006/relationships/image" Target="../media/image350.png"/><Relationship Id="rId25" Type="http://schemas.openxmlformats.org/officeDocument/2006/relationships/image" Target="../media/image640.png"/><Relationship Id="rId33" Type="http://schemas.openxmlformats.org/officeDocument/2006/relationships/image" Target="../media/image66.png"/><Relationship Id="rId38" Type="http://schemas.openxmlformats.org/officeDocument/2006/relationships/image" Target="../media/image69.png"/><Relationship Id="rId2" Type="http://schemas.openxmlformats.org/officeDocument/2006/relationships/image" Target="../media/image560.png"/><Relationship Id="rId29" Type="http://schemas.openxmlformats.org/officeDocument/2006/relationships/customXml" Target="../ink/ink23.xml"/><Relationship Id="rId1" Type="http://schemas.openxmlformats.org/officeDocument/2006/relationships/slideLayout" Target="../slideLayouts/slideLayout7.xml"/><Relationship Id="rId24" Type="http://schemas.openxmlformats.org/officeDocument/2006/relationships/customXml" Target="../ink/ink19.xml"/><Relationship Id="rId32" Type="http://schemas.openxmlformats.org/officeDocument/2006/relationships/image" Target="../media/image65.png"/><Relationship Id="rId37" Type="http://schemas.openxmlformats.org/officeDocument/2006/relationships/image" Target="../media/image68.png"/><Relationship Id="rId40" Type="http://schemas.openxmlformats.org/officeDocument/2006/relationships/image" Target="../media/image72.png"/><Relationship Id="rId5" Type="http://schemas.openxmlformats.org/officeDocument/2006/relationships/customXml" Target="../ink/ink18.xml"/><Relationship Id="rId23" Type="http://schemas.openxmlformats.org/officeDocument/2006/relationships/image" Target="../media/image570.png"/><Relationship Id="rId28" Type="http://schemas.openxmlformats.org/officeDocument/2006/relationships/customXml" Target="../ink/ink22.xml"/><Relationship Id="rId36" Type="http://schemas.openxmlformats.org/officeDocument/2006/relationships/image" Target="../media/image6.jpg"/><Relationship Id="rId31" Type="http://schemas.openxmlformats.org/officeDocument/2006/relationships/image" Target="../media/image630.png"/><Relationship Id="rId4" Type="http://schemas.openxmlformats.org/officeDocument/2006/relationships/image" Target="../media/image611.png"/><Relationship Id="rId27" Type="http://schemas.openxmlformats.org/officeDocument/2006/relationships/customXml" Target="../ink/ink21.xml"/><Relationship Id="rId35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10.png"/><Relationship Id="rId39" Type="http://schemas.openxmlformats.org/officeDocument/2006/relationships/image" Target="../media/image70.png"/><Relationship Id="rId3" Type="http://schemas.openxmlformats.org/officeDocument/2006/relationships/image" Target="../media/image64.png"/><Relationship Id="rId34" Type="http://schemas.openxmlformats.org/officeDocument/2006/relationships/image" Target="../media/image350.png"/><Relationship Id="rId25" Type="http://schemas.openxmlformats.org/officeDocument/2006/relationships/image" Target="../media/image640.png"/><Relationship Id="rId33" Type="http://schemas.openxmlformats.org/officeDocument/2006/relationships/image" Target="../media/image66.png"/><Relationship Id="rId38" Type="http://schemas.openxmlformats.org/officeDocument/2006/relationships/image" Target="../media/image69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7.xml"/><Relationship Id="rId24" Type="http://schemas.openxmlformats.org/officeDocument/2006/relationships/customXml" Target="../ink/ink25.xml"/><Relationship Id="rId32" Type="http://schemas.openxmlformats.org/officeDocument/2006/relationships/image" Target="../media/image65.png"/><Relationship Id="rId37" Type="http://schemas.openxmlformats.org/officeDocument/2006/relationships/image" Target="../media/image68.png"/><Relationship Id="rId40" Type="http://schemas.openxmlformats.org/officeDocument/2006/relationships/image" Target="../media/image72.png"/><Relationship Id="rId5" Type="http://schemas.openxmlformats.org/officeDocument/2006/relationships/customXml" Target="../ink/ink24.xml"/><Relationship Id="rId23" Type="http://schemas.openxmlformats.org/officeDocument/2006/relationships/image" Target="../media/image570.png"/><Relationship Id="rId36" Type="http://schemas.openxmlformats.org/officeDocument/2006/relationships/image" Target="../media/image6.jpg"/><Relationship Id="rId4" Type="http://schemas.openxmlformats.org/officeDocument/2006/relationships/image" Target="../media/image611.png"/><Relationship Id="rId35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7.png"/><Relationship Id="rId39" Type="http://schemas.openxmlformats.org/officeDocument/2006/relationships/image" Target="../media/image70.png"/><Relationship Id="rId3" Type="http://schemas.openxmlformats.org/officeDocument/2006/relationships/image" Target="../media/image64.png"/><Relationship Id="rId34" Type="http://schemas.openxmlformats.org/officeDocument/2006/relationships/image" Target="../media/image350.png"/><Relationship Id="rId25" Type="http://schemas.openxmlformats.org/officeDocument/2006/relationships/image" Target="../media/image640.png"/><Relationship Id="rId33" Type="http://schemas.openxmlformats.org/officeDocument/2006/relationships/image" Target="../media/image66.png"/><Relationship Id="rId38" Type="http://schemas.openxmlformats.org/officeDocument/2006/relationships/image" Target="../media/image69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7.xml"/><Relationship Id="rId24" Type="http://schemas.openxmlformats.org/officeDocument/2006/relationships/customXml" Target="../ink/ink27.xml"/><Relationship Id="rId32" Type="http://schemas.openxmlformats.org/officeDocument/2006/relationships/image" Target="../media/image65.png"/><Relationship Id="rId37" Type="http://schemas.openxmlformats.org/officeDocument/2006/relationships/image" Target="../media/image68.png"/><Relationship Id="rId40" Type="http://schemas.openxmlformats.org/officeDocument/2006/relationships/image" Target="../media/image72.png"/><Relationship Id="rId5" Type="http://schemas.openxmlformats.org/officeDocument/2006/relationships/customXml" Target="../ink/ink26.xml"/><Relationship Id="rId23" Type="http://schemas.openxmlformats.org/officeDocument/2006/relationships/image" Target="../media/image570.png"/><Relationship Id="rId36" Type="http://schemas.openxmlformats.org/officeDocument/2006/relationships/image" Target="../media/image6.jpg"/><Relationship Id="rId31" Type="http://schemas.openxmlformats.org/officeDocument/2006/relationships/image" Target="../media/image630.png"/><Relationship Id="rId4" Type="http://schemas.openxmlformats.org/officeDocument/2006/relationships/image" Target="../media/image611.png"/><Relationship Id="rId35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9" Type="http://schemas.openxmlformats.org/officeDocument/2006/relationships/image" Target="../media/image7.png"/><Relationship Id="rId3" Type="http://schemas.openxmlformats.org/officeDocument/2006/relationships/image" Target="../media/image6.jpg"/><Relationship Id="rId42" Type="http://schemas.openxmlformats.org/officeDocument/2006/relationships/image" Target="../media/image12.png"/><Relationship Id="rId38" Type="http://schemas.openxmlformats.org/officeDocument/2006/relationships/image" Target="../media/image71.png"/><Relationship Id="rId46" Type="http://schemas.openxmlformats.org/officeDocument/2006/relationships/image" Target="../media/image13.png"/><Relationship Id="rId2" Type="http://schemas.openxmlformats.org/officeDocument/2006/relationships/image" Target="../media/image5.png"/><Relationship Id="rId41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0" Type="http://schemas.openxmlformats.org/officeDocument/2006/relationships/image" Target="../media/image8.png"/><Relationship Id="rId45" Type="http://schemas.openxmlformats.org/officeDocument/2006/relationships/image" Target="../media/image16.png"/><Relationship Id="rId5" Type="http://schemas.openxmlformats.org/officeDocument/2006/relationships/image" Target="../media/image10.png"/><Relationship Id="rId44" Type="http://schemas.openxmlformats.org/officeDocument/2006/relationships/image" Target="../media/image15.png"/><Relationship Id="rId4" Type="http://schemas.openxmlformats.org/officeDocument/2006/relationships/image" Target="../media/image9.png"/><Relationship Id="rId4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jpg"/><Relationship Id="rId7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D74E4-4F52-4324-9EFF-C921D746A1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2976" y="569090"/>
            <a:ext cx="9772891" cy="3032948"/>
          </a:xfrm>
        </p:spPr>
        <p:txBody>
          <a:bodyPr>
            <a:normAutofit fontScale="90000"/>
          </a:bodyPr>
          <a:lstStyle/>
          <a:p>
            <a:r>
              <a:rPr lang="fr-FR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Integer </a:t>
            </a:r>
            <a:r>
              <a:rPr lang="fr-FR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ambiguity</a:t>
            </a:r>
            <a:r>
              <a:rPr lang="fr-FR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resolution</a:t>
            </a:r>
            <a:r>
              <a:rPr lang="fr-FR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r-FR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using</a:t>
            </a:r>
            <a:r>
              <a:rPr lang="fr-FR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 priori information on the </a:t>
            </a:r>
            <a:r>
              <a:rPr lang="fr-FR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baseline</a:t>
            </a:r>
            <a:endParaRPr lang="en-US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1E9956-9014-431A-A625-7A747B3939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169197"/>
            <a:ext cx="9691867" cy="1820701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Malik Boudiaf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fr-FR" dirty="0">
                <a:solidFill>
                  <a:schemeClr val="tx2"/>
                </a:solidFill>
              </a:rPr>
              <a:t>AA 290 </a:t>
            </a:r>
          </a:p>
          <a:p>
            <a:r>
              <a:rPr lang="fr-FR" dirty="0">
                <a:solidFill>
                  <a:schemeClr val="tx2"/>
                </a:solidFill>
              </a:rPr>
              <a:t>06/07/2018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3A3DCE-AAF5-4232-B681-2405574BA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E5DF-AF28-4567-A008-68278A736CD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918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A picture containing satellite, transport, person&#10;&#10;Description generated with high confidence">
            <a:extLst>
              <a:ext uri="{FF2B5EF4-FFF2-40B4-BE49-F238E27FC236}">
                <a16:creationId xmlns:a16="http://schemas.microsoft.com/office/drawing/2014/main" id="{12D2ADBC-C33D-47DE-9434-EFE82A0E4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81643" y="2130476"/>
            <a:ext cx="1826485" cy="1519341"/>
          </a:xfrm>
          <a:prstGeom prst="rect">
            <a:avLst/>
          </a:prstGeom>
        </p:spPr>
      </p:pic>
      <p:pic>
        <p:nvPicPr>
          <p:cNvPr id="48" name="Picture 47" descr="A picture containing satellite, transport, person&#10;&#10;Description generated with high confidence">
            <a:extLst>
              <a:ext uri="{FF2B5EF4-FFF2-40B4-BE49-F238E27FC236}">
                <a16:creationId xmlns:a16="http://schemas.microsoft.com/office/drawing/2014/main" id="{0BBBC0BF-822C-449E-B915-47D226EAD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03" y="2064785"/>
            <a:ext cx="1826485" cy="151934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D17CEE5-571E-4FAD-B47C-AEB353D86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931" y="5591002"/>
            <a:ext cx="623820" cy="62382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E01333-728F-4868-9849-8BFC73CDC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584" y="5546569"/>
            <a:ext cx="623820" cy="6238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B55AE9-12BE-4E86-BDBA-F17046BF3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742" y="22087"/>
            <a:ext cx="5277737" cy="575044"/>
          </a:xfrm>
        </p:spPr>
        <p:txBody>
          <a:bodyPr/>
          <a:lstStyle/>
          <a:p>
            <a:r>
              <a:rPr lang="en-US" sz="2800" b="1" dirty="0"/>
              <a:t>Differenced</a:t>
            </a:r>
            <a:r>
              <a:rPr lang="fr-FR" sz="2800" b="1" dirty="0"/>
              <a:t> carrier phase</a:t>
            </a:r>
            <a:endParaRPr lang="en-US" sz="2800" b="1" dirty="0"/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F53ED146-FD29-4EBF-993B-6B859539CF03}"/>
              </a:ext>
            </a:extLst>
          </p:cNvPr>
          <p:cNvCxnSpPr>
            <a:cxnSpLocks/>
          </p:cNvCxnSpPr>
          <p:nvPr/>
        </p:nvCxnSpPr>
        <p:spPr>
          <a:xfrm>
            <a:off x="1757744" y="2915615"/>
            <a:ext cx="1483489" cy="2942864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9631300-ED1B-4498-8575-169A93727281}"/>
              </a:ext>
            </a:extLst>
          </p:cNvPr>
          <p:cNvCxnSpPr>
            <a:cxnSpLocks/>
          </p:cNvCxnSpPr>
          <p:nvPr/>
        </p:nvCxnSpPr>
        <p:spPr>
          <a:xfrm>
            <a:off x="1817546" y="2903375"/>
            <a:ext cx="3384187" cy="3005599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9FA9EE0-97B8-44F0-B1D3-4C6A561FEE3D}"/>
              </a:ext>
            </a:extLst>
          </p:cNvPr>
          <p:cNvSpPr txBox="1"/>
          <p:nvPr/>
        </p:nvSpPr>
        <p:spPr>
          <a:xfrm>
            <a:off x="2858272" y="6094334"/>
            <a:ext cx="1137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Antenna</a:t>
            </a:r>
            <a:r>
              <a:rPr lang="fr-FR" dirty="0"/>
              <a:t> u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4659EC-DE34-43D5-B56E-5315347304E9}"/>
                  </a:ext>
                </a:extLst>
              </p:cNvPr>
              <p:cNvSpPr txBox="1"/>
              <p:nvPr/>
            </p:nvSpPr>
            <p:spPr>
              <a:xfrm>
                <a:off x="1892695" y="3686869"/>
                <a:ext cx="304892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4659EC-DE34-43D5-B56E-531534730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695" y="3686869"/>
                <a:ext cx="304892" cy="281937"/>
              </a:xfrm>
              <a:prstGeom prst="rect">
                <a:avLst/>
              </a:prstGeom>
              <a:blipFill>
                <a:blip r:embed="rId4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064EA1A-8B0D-4D70-A3A7-361A1F96BA4F}"/>
                  </a:ext>
                </a:extLst>
              </p:cNvPr>
              <p:cNvSpPr txBox="1"/>
              <p:nvPr/>
            </p:nvSpPr>
            <p:spPr>
              <a:xfrm>
                <a:off x="2858272" y="3409740"/>
                <a:ext cx="329128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064EA1A-8B0D-4D70-A3A7-361A1F96B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272" y="3409740"/>
                <a:ext cx="329128" cy="281937"/>
              </a:xfrm>
              <a:prstGeom prst="rect">
                <a:avLst/>
              </a:prstGeom>
              <a:blipFill>
                <a:blip r:embed="rId5"/>
                <a:stretch>
                  <a:fillRect l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TextBox 104">
            <a:extLst>
              <a:ext uri="{FF2B5EF4-FFF2-40B4-BE49-F238E27FC236}">
                <a16:creationId xmlns:a16="http://schemas.microsoft.com/office/drawing/2014/main" id="{4C5D56D7-7D69-4500-8EF1-248E04DD1B32}"/>
              </a:ext>
            </a:extLst>
          </p:cNvPr>
          <p:cNvSpPr txBox="1"/>
          <p:nvPr/>
        </p:nvSpPr>
        <p:spPr>
          <a:xfrm>
            <a:off x="926708" y="218242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Satellite k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07A7770-13C2-4488-BC15-5C873E702F35}"/>
              </a:ext>
            </a:extLst>
          </p:cNvPr>
          <p:cNvSpPr txBox="1"/>
          <p:nvPr/>
        </p:nvSpPr>
        <p:spPr>
          <a:xfrm>
            <a:off x="5200494" y="2231828"/>
            <a:ext cx="1010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Satellite l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B1FA277-FB37-4B02-9662-DF55A7DF43B2}"/>
              </a:ext>
            </a:extLst>
          </p:cNvPr>
          <p:cNvCxnSpPr>
            <a:cxnSpLocks/>
          </p:cNvCxnSpPr>
          <p:nvPr/>
        </p:nvCxnSpPr>
        <p:spPr>
          <a:xfrm flipH="1">
            <a:off x="3301035" y="2975174"/>
            <a:ext cx="1748056" cy="2910280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C9280988-90BC-4671-B7F9-BA5F81BEF437}"/>
              </a:ext>
            </a:extLst>
          </p:cNvPr>
          <p:cNvCxnSpPr>
            <a:cxnSpLocks/>
          </p:cNvCxnSpPr>
          <p:nvPr/>
        </p:nvCxnSpPr>
        <p:spPr>
          <a:xfrm>
            <a:off x="5064862" y="2975174"/>
            <a:ext cx="136871" cy="2919375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45D052DC-F1A2-451C-B70E-BBAA85507823}"/>
                  </a:ext>
                </a:extLst>
              </p:cNvPr>
              <p:cNvSpPr txBox="1"/>
              <p:nvPr/>
            </p:nvSpPr>
            <p:spPr>
              <a:xfrm>
                <a:off x="4018226" y="3879999"/>
                <a:ext cx="295145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45D052DC-F1A2-451C-B70E-BBAA85507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226" y="3879999"/>
                <a:ext cx="295145" cy="281937"/>
              </a:xfrm>
              <a:prstGeom prst="rect">
                <a:avLst/>
              </a:prstGeom>
              <a:blipFill>
                <a:blip r:embed="rId6"/>
                <a:stretch>
                  <a:fillRect l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1CF4673B-7B7A-4147-B257-4FB6549B80A7}"/>
                  </a:ext>
                </a:extLst>
              </p:cNvPr>
              <p:cNvSpPr txBox="1"/>
              <p:nvPr/>
            </p:nvSpPr>
            <p:spPr>
              <a:xfrm>
                <a:off x="5180058" y="4158631"/>
                <a:ext cx="329128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1CF4673B-7B7A-4147-B257-4FB6549B8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058" y="4158631"/>
                <a:ext cx="329128" cy="281937"/>
              </a:xfrm>
              <a:prstGeom prst="rect">
                <a:avLst/>
              </a:prstGeom>
              <a:blipFill>
                <a:blip r:embed="rId7"/>
                <a:stretch>
                  <a:fillRect l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87DD9429-0DAE-4201-BA81-283F2EAFE0B0}"/>
              </a:ext>
            </a:extLst>
          </p:cNvPr>
          <p:cNvCxnSpPr>
            <a:cxnSpLocks/>
          </p:cNvCxnSpPr>
          <p:nvPr/>
        </p:nvCxnSpPr>
        <p:spPr>
          <a:xfrm flipV="1">
            <a:off x="3274211" y="5870814"/>
            <a:ext cx="1877973" cy="20796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9E675506-012B-47BD-8358-ED1A23DFCE22}"/>
              </a:ext>
            </a:extLst>
          </p:cNvPr>
          <p:cNvSpPr txBox="1"/>
          <p:nvPr/>
        </p:nvSpPr>
        <p:spPr>
          <a:xfrm>
            <a:off x="4841008" y="6048607"/>
            <a:ext cx="1336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Antenna</a:t>
            </a:r>
            <a:r>
              <a:rPr lang="fr-FR" dirty="0"/>
              <a:t> w</a:t>
            </a:r>
            <a:endParaRPr lang="en-US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A74DC47-BE67-4944-AFDC-06CF9B679FB5}"/>
              </a:ext>
            </a:extLst>
          </p:cNvPr>
          <p:cNvSpPr txBox="1"/>
          <p:nvPr/>
        </p:nvSpPr>
        <p:spPr>
          <a:xfrm>
            <a:off x="989074" y="959213"/>
            <a:ext cx="3532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chemeClr val="tx1"/>
                </a:solidFill>
              </a:rPr>
              <a:t>Double </a:t>
            </a:r>
            <a:r>
              <a:rPr lang="en-US" sz="2400" i="1" dirty="0">
                <a:solidFill>
                  <a:schemeClr val="tx1"/>
                </a:solidFill>
              </a:rPr>
              <a:t>differenced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B567EA37-D743-4DCD-AC0C-38CC7A1D0FD9}"/>
                  </a:ext>
                </a:extLst>
              </p:cNvPr>
              <p:cNvSpPr/>
              <p:nvPr/>
            </p:nvSpPr>
            <p:spPr>
              <a:xfrm>
                <a:off x="6688736" y="3145917"/>
                <a:ext cx="5250011" cy="4047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800" b="0" i="0" smtClean="0">
                            <a:latin typeface="Cambria Math" panose="02040503050406030204" pitchFamily="18" charset="0"/>
                          </a:rPr>
                          <m:t>DDCP</m:t>
                        </m:r>
                      </m:sub>
                      <m:sup>
                        <m:r>
                          <a:rPr lang="fr-FR" sz="1800" b="0" i="1" smtClean="0">
                            <a:latin typeface="Cambria Math" panose="02040503050406030204" pitchFamily="18" charset="0"/>
                          </a:rPr>
                          <m:t>𝑘𝑙</m:t>
                        </m:r>
                      </m:sup>
                    </m:sSubSup>
                  </m:oMath>
                </a14:m>
                <a:r>
                  <a:rPr lang="fr-FR" sz="1800" dirty="0"/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8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m:rPr>
                        <m:sty m:val="p"/>
                      </m:rPr>
                      <a:rPr lang="fr-FR" sz="1800" dirty="0" smtClean="0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fr-FR" sz="18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800" i="1" dirty="0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𝑢𝑤</m:t>
                        </m:r>
                      </m:sub>
                      <m:sup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𝑘𝑙</m:t>
                        </m:r>
                      </m:sup>
                    </m:sSubSup>
                    <m:r>
                      <a:rPr lang="fr-FR" sz="18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1800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fr-FR" sz="18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z="1800" b="0" i="0" dirty="0" smtClean="0">
                        <a:latin typeface="Cambria Math" panose="02040503050406030204" pitchFamily="18" charset="0"/>
                      </a:rPr>
                      <m:t>ΔΔ</m:t>
                    </m:r>
                    <m:sSubSup>
                      <m:sSubSupPr>
                        <m:ctrlPr>
                          <a:rPr lang="fr-FR" sz="18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sz="1800" b="0" i="0" dirty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800" b="0" i="0" dirty="0" smtClean="0">
                            <a:latin typeface="Cambria Math" panose="02040503050406030204" pitchFamily="18" charset="0"/>
                          </a:rPr>
                          <m:t>uw</m:t>
                        </m:r>
                      </m:sub>
                      <m:sup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𝑘𝑙</m:t>
                        </m:r>
                      </m:sup>
                    </m:sSubSup>
                    <m:r>
                      <a:rPr lang="fr-FR" sz="18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i="1" dirty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fr-FR" sz="1800" i="1" dirty="0">
                            <a:latin typeface="Cambria Math" panose="02040503050406030204" pitchFamily="18" charset="0"/>
                          </a:rPr>
                          <m:t>𝐷𝐶𝑃</m:t>
                        </m:r>
                        <m:r>
                          <a:rPr lang="fr-FR" sz="1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800" i="1" dirty="0">
                            <a:latin typeface="Cambria Math" panose="02040503050406030204" pitchFamily="18" charset="0"/>
                          </a:rPr>
                          <m:t>𝑢𝑤</m:t>
                        </m:r>
                      </m:sub>
                    </m:sSub>
                  </m:oMath>
                </a14:m>
                <a:endParaRPr lang="fr-FR" sz="1800" dirty="0"/>
              </a:p>
            </p:txBody>
          </p:sp>
        </mc:Choice>
        <mc:Fallback xmlns=""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B567EA37-D743-4DCD-AC0C-38CC7A1D0F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736" y="3145917"/>
                <a:ext cx="5250011" cy="404791"/>
              </a:xfrm>
              <a:prstGeom prst="rect">
                <a:avLst/>
              </a:prstGeom>
              <a:blipFill>
                <a:blip r:embed="rId8"/>
                <a:stretch>
                  <a:fillRect t="-4545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58E47A4-0F43-46B0-8842-931F6125C2DA}"/>
                  </a:ext>
                </a:extLst>
              </p:cNvPr>
              <p:cNvSpPr txBox="1"/>
              <p:nvPr/>
            </p:nvSpPr>
            <p:spPr>
              <a:xfrm>
                <a:off x="4081643" y="5861990"/>
                <a:ext cx="5936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58E47A4-0F43-46B0-8842-931F6125C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643" y="5861990"/>
                <a:ext cx="593661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val 2">
            <a:extLst>
              <a:ext uri="{FF2B5EF4-FFF2-40B4-BE49-F238E27FC236}">
                <a16:creationId xmlns:a16="http://schemas.microsoft.com/office/drawing/2014/main" id="{8FABA2CC-A2C9-4D92-B1AA-CC32D9265A18}"/>
              </a:ext>
            </a:extLst>
          </p:cNvPr>
          <p:cNvSpPr/>
          <p:nvPr/>
        </p:nvSpPr>
        <p:spPr>
          <a:xfrm>
            <a:off x="7371587" y="3128640"/>
            <a:ext cx="920644" cy="5002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C2D4B0-A486-464B-8FA0-3772DF25A9B5}"/>
                  </a:ext>
                </a:extLst>
              </p:cNvPr>
              <p:cNvSpPr/>
              <p:nvPr/>
            </p:nvSpPr>
            <p:spPr>
              <a:xfrm>
                <a:off x="6444399" y="2385716"/>
                <a:ext cx="1579728" cy="37427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fr-FR" sz="1800" dirty="0"/>
                  <a:t>- </a:t>
                </a:r>
                <a14:m>
                  <m:oMath xmlns:m="http://schemas.openxmlformats.org/officeDocument/2006/math">
                    <m:r>
                      <a:rPr lang="fr-FR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fr-FR" sz="1800" dirty="0">
                    <a:solidFill>
                      <a:srgbClr val="00B050"/>
                    </a:solidFill>
                  </a:rPr>
                  <a:t>.(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8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8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fr-FR" sz="1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fr-FR" sz="1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fr-FR" sz="1800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fr-FR" sz="18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8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fr-FR" sz="1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fr-FR" sz="1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fr-FR" sz="1800" dirty="0">
                    <a:solidFill>
                      <a:srgbClr val="00B050"/>
                    </a:solidFill>
                  </a:rPr>
                  <a:t>) </a:t>
                </a:r>
                <a:endParaRPr lang="en-US" sz="18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7C2D4B0-A486-464B-8FA0-3772DF25A9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399" y="2385716"/>
                <a:ext cx="1579728" cy="374270"/>
              </a:xfrm>
              <a:prstGeom prst="rect">
                <a:avLst/>
              </a:prstGeom>
              <a:blipFill>
                <a:blip r:embed="rId10"/>
                <a:stretch>
                  <a:fillRect l="-3089" t="-6452" r="-2703" b="-2419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A8109E-71B0-4A43-B24D-97ACE7117DEE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7234263" y="2759986"/>
            <a:ext cx="600473" cy="3668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4147B471-4A30-4B70-BBED-524E4ACAA441}"/>
              </a:ext>
            </a:extLst>
          </p:cNvPr>
          <p:cNvSpPr/>
          <p:nvPr/>
        </p:nvSpPr>
        <p:spPr>
          <a:xfrm>
            <a:off x="8429555" y="3129967"/>
            <a:ext cx="920644" cy="5002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54867D2-C110-4FC0-8EE0-BDD98F9451D2}"/>
                  </a:ext>
                </a:extLst>
              </p:cNvPr>
              <p:cNvSpPr/>
              <p:nvPr/>
            </p:nvSpPr>
            <p:spPr>
              <a:xfrm>
                <a:off x="5146203" y="5013561"/>
                <a:ext cx="527131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1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fr-FR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fr-FR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54867D2-C110-4FC0-8EE0-BDD98F9451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6203" y="5013561"/>
                <a:ext cx="527131" cy="37427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7B333DD-BB8A-4A27-BC16-80A86E97E96E}"/>
                  </a:ext>
                </a:extLst>
              </p:cNvPr>
              <p:cNvSpPr/>
              <p:nvPr/>
            </p:nvSpPr>
            <p:spPr>
              <a:xfrm>
                <a:off x="4148384" y="5287112"/>
                <a:ext cx="540468" cy="392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1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8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fr-FR" sz="1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  <m:sup>
                          <m:r>
                            <a:rPr lang="fr-FR" sz="1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p>
                      </m:sSub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7B333DD-BB8A-4A27-BC16-80A86E97E9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8384" y="5287112"/>
                <a:ext cx="540468" cy="39299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A3F2C3F-4E64-4A63-A3D7-A9397D73CE3C}"/>
              </a:ext>
            </a:extLst>
          </p:cNvPr>
          <p:cNvCxnSpPr>
            <a:cxnSpLocks/>
          </p:cNvCxnSpPr>
          <p:nvPr/>
        </p:nvCxnSpPr>
        <p:spPr>
          <a:xfrm flipH="1" flipV="1">
            <a:off x="5164066" y="5132314"/>
            <a:ext cx="17509" cy="726165"/>
          </a:xfrm>
          <a:prstGeom prst="line">
            <a:avLst/>
          </a:prstGeom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B96D453-5036-4FD3-A4E3-47ED6791E6D6}"/>
              </a:ext>
            </a:extLst>
          </p:cNvPr>
          <p:cNvCxnSpPr>
            <a:cxnSpLocks/>
          </p:cNvCxnSpPr>
          <p:nvPr/>
        </p:nvCxnSpPr>
        <p:spPr>
          <a:xfrm flipH="1" flipV="1">
            <a:off x="4569588" y="5358695"/>
            <a:ext cx="527080" cy="476521"/>
          </a:xfrm>
          <a:prstGeom prst="line">
            <a:avLst/>
          </a:prstGeom>
          <a:ln w="1905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C08836F-EF18-4020-8501-E50AFBC7D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E5DF-AF28-4567-A008-68278A736CD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296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C2EC5D-AEA0-4895-90A9-6C248580B55B}"/>
              </a:ext>
            </a:extLst>
          </p:cNvPr>
          <p:cNvSpPr txBox="1"/>
          <p:nvPr/>
        </p:nvSpPr>
        <p:spPr>
          <a:xfrm>
            <a:off x="650624" y="3176700"/>
            <a:ext cx="2357949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sz="1800" dirty="0"/>
          </a:p>
          <a:p>
            <a:pPr algn="ctr"/>
            <a:r>
              <a:rPr lang="en-US" sz="1800" dirty="0"/>
              <a:t>Navigation EKF</a:t>
            </a:r>
          </a:p>
          <a:p>
            <a:pPr algn="ctr"/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ADE022-4454-486A-BB9F-BF08AFA41FA0}"/>
              </a:ext>
            </a:extLst>
          </p:cNvPr>
          <p:cNvSpPr txBox="1"/>
          <p:nvPr/>
        </p:nvSpPr>
        <p:spPr>
          <a:xfrm>
            <a:off x="3993155" y="3482765"/>
            <a:ext cx="1411824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Transformation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7CD4E4-512E-460D-94D1-2070A06BEAF4}"/>
              </a:ext>
            </a:extLst>
          </p:cNvPr>
          <p:cNvSpPr txBox="1"/>
          <p:nvPr/>
        </p:nvSpPr>
        <p:spPr>
          <a:xfrm>
            <a:off x="10649137" y="3478266"/>
            <a:ext cx="1513557" cy="3199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Transformation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F3DAF3-2C77-4F2E-854D-EC50AFCA1DB7}"/>
              </a:ext>
            </a:extLst>
          </p:cNvPr>
          <p:cNvSpPr txBox="1"/>
          <p:nvPr/>
        </p:nvSpPr>
        <p:spPr>
          <a:xfrm>
            <a:off x="6720440" y="3178190"/>
            <a:ext cx="2768253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sz="1800" dirty="0"/>
          </a:p>
          <a:p>
            <a:pPr algn="ctr"/>
            <a:r>
              <a:rPr lang="en-US" sz="1800" dirty="0"/>
              <a:t>Integer ambiguity resolution</a:t>
            </a:r>
          </a:p>
          <a:p>
            <a:pPr algn="ctr"/>
            <a:endParaRPr lang="en-US" sz="1800" dirty="0"/>
          </a:p>
        </p:txBody>
      </p:sp>
      <p:pic>
        <p:nvPicPr>
          <p:cNvPr id="8" name="Picture 7" descr="A satellite in space&#10;&#10;Description generated with high confidence">
            <a:extLst>
              <a:ext uri="{FF2B5EF4-FFF2-40B4-BE49-F238E27FC236}">
                <a16:creationId xmlns:a16="http://schemas.microsoft.com/office/drawing/2014/main" id="{9013CC50-D88C-4436-9E0F-CE5EACC18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204" y="1582352"/>
            <a:ext cx="1248513" cy="8524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0369E5-CAE1-4E3E-AF6D-97BE443D15CE}"/>
              </a:ext>
            </a:extLst>
          </p:cNvPr>
          <p:cNvCxnSpPr>
            <a:cxnSpLocks/>
          </p:cNvCxnSpPr>
          <p:nvPr/>
        </p:nvCxnSpPr>
        <p:spPr>
          <a:xfrm flipV="1">
            <a:off x="3008573" y="3636655"/>
            <a:ext cx="984582" cy="1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0632EE6-61FA-4D87-B518-E6E6D4BCC2CD}"/>
              </a:ext>
            </a:extLst>
          </p:cNvPr>
          <p:cNvCxnSpPr>
            <a:cxnSpLocks/>
          </p:cNvCxnSpPr>
          <p:nvPr/>
        </p:nvCxnSpPr>
        <p:spPr>
          <a:xfrm>
            <a:off x="5404979" y="3636654"/>
            <a:ext cx="1315461" cy="3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A68827-6462-47D2-8EB8-F982032443AE}"/>
              </a:ext>
            </a:extLst>
          </p:cNvPr>
          <p:cNvCxnSpPr>
            <a:cxnSpLocks/>
          </p:cNvCxnSpPr>
          <p:nvPr/>
        </p:nvCxnSpPr>
        <p:spPr>
          <a:xfrm flipV="1">
            <a:off x="9488693" y="3631939"/>
            <a:ext cx="1160444" cy="7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1E1FFBD-55C2-4EA6-A7E7-E39B549F0EA8}"/>
              </a:ext>
            </a:extLst>
          </p:cNvPr>
          <p:cNvCxnSpPr>
            <a:cxnSpLocks/>
          </p:cNvCxnSpPr>
          <p:nvPr/>
        </p:nvCxnSpPr>
        <p:spPr>
          <a:xfrm rot="5400000">
            <a:off x="6463707" y="-842180"/>
            <a:ext cx="308104" cy="9576317"/>
          </a:xfrm>
          <a:prstGeom prst="bentConnector3">
            <a:avLst>
              <a:gd name="adj1" fmla="val 53399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4889F4-1DC7-433C-87CD-03A5EA34E637}"/>
                  </a:ext>
                </a:extLst>
              </p:cNvPr>
              <p:cNvSpPr txBox="1"/>
              <p:nvPr/>
            </p:nvSpPr>
            <p:spPr>
              <a:xfrm>
                <a:off x="3188565" y="3340375"/>
                <a:ext cx="704361" cy="5382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acc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𝜮</m:t>
                          </m:r>
                        </m:e>
                        <m:sub>
                          <m:sSub>
                            <m:sSubPr>
                              <m:ctrlP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600" b="1" dirty="0"/>
              </a:p>
              <a:p>
                <a:endParaRPr lang="en-US" sz="16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4889F4-1DC7-433C-87CD-03A5EA34E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565" y="3340375"/>
                <a:ext cx="704361" cy="538224"/>
              </a:xfrm>
              <a:prstGeom prst="rect">
                <a:avLst/>
              </a:prstGeom>
              <a:blipFill>
                <a:blip r:embed="rId4"/>
                <a:stretch>
                  <a:fillRect l="-2586" t="-7955" r="-25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B11B3E7-FC61-4A00-AA3F-F9497006A9CE}"/>
                  </a:ext>
                </a:extLst>
              </p:cNvPr>
              <p:cNvSpPr txBox="1"/>
              <p:nvPr/>
            </p:nvSpPr>
            <p:spPr>
              <a:xfrm>
                <a:off x="5593210" y="3308192"/>
                <a:ext cx="704361" cy="5382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1600" b="0" i="0" smtClean="0">
                          <a:latin typeface="Cambria Math" panose="02040503050406030204" pitchFamily="18" charset="0"/>
                        </a:rPr>
                        <m:t>ΔΔ</m:t>
                      </m:r>
                      <m:sSub>
                        <m:sSub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</m:acc>
                        </m:e>
                        <m:sub>
                          <m:r>
                            <a:rPr lang="fr-FR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𝜮</m:t>
                          </m:r>
                        </m:e>
                        <m:sub>
                          <m:r>
                            <a:rPr lang="fr-FR" sz="1600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fr-FR" sz="1600" b="1">
                              <a:latin typeface="Cambria Math" panose="02040503050406030204" pitchFamily="18" charset="0"/>
                            </a:rPr>
                            <m:t>𝚫</m:t>
                          </m:r>
                          <m:acc>
                            <m:accPr>
                              <m:chr m:val="̂"/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fr-FR" sz="1600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</m:oMath>
                  </m:oMathPara>
                </a14:m>
                <a:endParaRPr lang="en-US" sz="1600" b="1" dirty="0"/>
              </a:p>
              <a:p>
                <a:endParaRPr lang="en-US" sz="16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B11B3E7-FC61-4A00-AA3F-F9497006A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210" y="3308192"/>
                <a:ext cx="704361" cy="538289"/>
              </a:xfrm>
              <a:prstGeom prst="rect">
                <a:avLst/>
              </a:prstGeom>
              <a:blipFill>
                <a:blip r:embed="rId5"/>
                <a:stretch>
                  <a:fillRect l="-10435" t="-7955" r="-111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7D52F0A-54BF-4755-A5F8-03D18CA0C354}"/>
                  </a:ext>
                </a:extLst>
              </p:cNvPr>
              <p:cNvSpPr txBox="1"/>
              <p:nvPr/>
            </p:nvSpPr>
            <p:spPr>
              <a:xfrm>
                <a:off x="9559381" y="3340375"/>
                <a:ext cx="704361" cy="5112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1600" b="0" i="0" smtClean="0">
                          <a:latin typeface="Cambria Math" panose="02040503050406030204" pitchFamily="18" charset="0"/>
                        </a:rPr>
                        <m:t>ΔΔ</m:t>
                      </m:r>
                      <m:sSub>
                        <m:sSub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fr-FR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𝜮</m:t>
                          </m:r>
                        </m:e>
                        <m:sub>
                          <m:r>
                            <a:rPr lang="fr-FR" sz="1600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fr-FR" sz="1600" b="1">
                              <a:latin typeface="Cambria Math" panose="02040503050406030204" pitchFamily="18" charset="0"/>
                            </a:rPr>
                            <m:t>𝚫</m:t>
                          </m:r>
                          <m:sSub>
                            <m:sSubPr>
                              <m:ctrlP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600" b="1" dirty="0"/>
              </a:p>
              <a:p>
                <a:endParaRPr lang="en-US" sz="1600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7D52F0A-54BF-4755-A5F8-03D18CA0C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9381" y="3340375"/>
                <a:ext cx="704361" cy="511294"/>
              </a:xfrm>
              <a:prstGeom prst="rect">
                <a:avLst/>
              </a:prstGeom>
              <a:blipFill>
                <a:blip r:embed="rId6"/>
                <a:stretch>
                  <a:fillRect l="-9483" r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74A0BD4-A736-4538-A7E4-2EE2D82C8325}"/>
                  </a:ext>
                </a:extLst>
              </p:cNvPr>
              <p:cNvSpPr txBox="1"/>
              <p:nvPr/>
            </p:nvSpPr>
            <p:spPr>
              <a:xfrm>
                <a:off x="6521575" y="5139948"/>
                <a:ext cx="704361" cy="5233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fr-FR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𝜮</m:t>
                          </m:r>
                        </m:e>
                        <m:sub>
                          <m:sSub>
                            <m:sSubPr>
                              <m:ctrlP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600" b="1" dirty="0"/>
              </a:p>
              <a:p>
                <a:endParaRPr lang="en-US" sz="1600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74A0BD4-A736-4538-A7E4-2EE2D82C8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575" y="5139948"/>
                <a:ext cx="704361" cy="523348"/>
              </a:xfrm>
              <a:prstGeom prst="rect">
                <a:avLst/>
              </a:prstGeom>
              <a:blipFill>
                <a:blip r:embed="rId7"/>
                <a:stretch>
                  <a:fillRect l="-3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46C7C84A-21A4-42BA-880F-4E901A5284D2}"/>
              </a:ext>
            </a:extLst>
          </p:cNvPr>
          <p:cNvCxnSpPr>
            <a:cxnSpLocks/>
            <a:stCxn id="8" idx="1"/>
            <a:endCxn id="4" idx="0"/>
          </p:cNvCxnSpPr>
          <p:nvPr/>
        </p:nvCxnSpPr>
        <p:spPr>
          <a:xfrm rot="10800000" flipV="1">
            <a:off x="1829600" y="2008568"/>
            <a:ext cx="1883605" cy="11681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06C3CD0-C3F6-427E-B90B-B459D2EA7396}"/>
              </a:ext>
            </a:extLst>
          </p:cNvPr>
          <p:cNvSpPr txBox="1"/>
          <p:nvPr/>
        </p:nvSpPr>
        <p:spPr>
          <a:xfrm>
            <a:off x="3993155" y="1477443"/>
            <a:ext cx="1634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GPS satellites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CD0B5E8-3777-414E-92A1-F040C2840F6F}"/>
              </a:ext>
            </a:extLst>
          </p:cNvPr>
          <p:cNvSpPr txBox="1"/>
          <p:nvPr/>
        </p:nvSpPr>
        <p:spPr>
          <a:xfrm>
            <a:off x="2047291" y="1762348"/>
            <a:ext cx="194586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/>
              <a:t>Carrier phase</a:t>
            </a:r>
          </a:p>
          <a:p>
            <a:r>
              <a:rPr lang="en-US" sz="1600" dirty="0"/>
              <a:t>Pseudo-range</a:t>
            </a:r>
            <a:endParaRPr lang="en-US" sz="1600" b="1" dirty="0"/>
          </a:p>
        </p:txBody>
      </p:sp>
      <p:sp>
        <p:nvSpPr>
          <p:cNvPr id="72" name="Title 1">
            <a:extLst>
              <a:ext uri="{FF2B5EF4-FFF2-40B4-BE49-F238E27FC236}">
                <a16:creationId xmlns:a16="http://schemas.microsoft.com/office/drawing/2014/main" id="{314DBCD8-5FF1-41FE-BD92-17236DA87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403" y="158348"/>
            <a:ext cx="4590151" cy="595908"/>
          </a:xfrm>
        </p:spPr>
        <p:txBody>
          <a:bodyPr/>
          <a:lstStyle/>
          <a:p>
            <a:r>
              <a:rPr lang="fr-FR" sz="2800" b="1" dirty="0"/>
              <a:t> </a:t>
            </a:r>
            <a:r>
              <a:rPr lang="fr-FR" sz="2800" b="1" dirty="0" err="1"/>
              <a:t>Problem</a:t>
            </a:r>
            <a:r>
              <a:rPr lang="fr-FR" sz="2800" b="1" dirty="0"/>
              <a:t> </a:t>
            </a:r>
            <a:r>
              <a:rPr lang="fr-FR" sz="2800" b="1" dirty="0" err="1"/>
              <a:t>statement</a:t>
            </a:r>
            <a:endParaRPr lang="en-US" sz="28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603A5E-757C-4720-92E4-6DB0179AC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E5DF-AF28-4567-A008-68278A736CD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217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C2EC5D-AEA0-4895-90A9-6C248580B55B}"/>
              </a:ext>
            </a:extLst>
          </p:cNvPr>
          <p:cNvSpPr txBox="1"/>
          <p:nvPr/>
        </p:nvSpPr>
        <p:spPr>
          <a:xfrm>
            <a:off x="650624" y="3176700"/>
            <a:ext cx="2357949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sz="1800" dirty="0"/>
          </a:p>
          <a:p>
            <a:pPr algn="ctr"/>
            <a:r>
              <a:rPr lang="en-US" sz="1800" dirty="0"/>
              <a:t>Navigation EKF</a:t>
            </a:r>
          </a:p>
          <a:p>
            <a:pPr algn="ctr"/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ADE022-4454-486A-BB9F-BF08AFA41FA0}"/>
              </a:ext>
            </a:extLst>
          </p:cNvPr>
          <p:cNvSpPr txBox="1"/>
          <p:nvPr/>
        </p:nvSpPr>
        <p:spPr>
          <a:xfrm>
            <a:off x="3993155" y="3482765"/>
            <a:ext cx="1411824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Transformation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7CD4E4-512E-460D-94D1-2070A06BEAF4}"/>
              </a:ext>
            </a:extLst>
          </p:cNvPr>
          <p:cNvSpPr txBox="1"/>
          <p:nvPr/>
        </p:nvSpPr>
        <p:spPr>
          <a:xfrm>
            <a:off x="10649137" y="3478266"/>
            <a:ext cx="1513557" cy="3199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Transformation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F3DAF3-2C77-4F2E-854D-EC50AFCA1DB7}"/>
              </a:ext>
            </a:extLst>
          </p:cNvPr>
          <p:cNvSpPr txBox="1"/>
          <p:nvPr/>
        </p:nvSpPr>
        <p:spPr>
          <a:xfrm>
            <a:off x="6720440" y="3178190"/>
            <a:ext cx="2768253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sz="1800" dirty="0"/>
          </a:p>
          <a:p>
            <a:pPr algn="ctr"/>
            <a:r>
              <a:rPr lang="en-US" sz="1800" dirty="0"/>
              <a:t>Integer ambiguity resolution</a:t>
            </a:r>
          </a:p>
          <a:p>
            <a:pPr algn="ctr"/>
            <a:endParaRPr lang="en-US" sz="1800" dirty="0"/>
          </a:p>
        </p:txBody>
      </p:sp>
      <p:pic>
        <p:nvPicPr>
          <p:cNvPr id="8" name="Picture 7" descr="A satellite in space&#10;&#10;Description generated with high confidence">
            <a:extLst>
              <a:ext uri="{FF2B5EF4-FFF2-40B4-BE49-F238E27FC236}">
                <a16:creationId xmlns:a16="http://schemas.microsoft.com/office/drawing/2014/main" id="{9013CC50-D88C-4436-9E0F-CE5EACC18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204" y="1582352"/>
            <a:ext cx="1248513" cy="8524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0369E5-CAE1-4E3E-AF6D-97BE443D15CE}"/>
              </a:ext>
            </a:extLst>
          </p:cNvPr>
          <p:cNvCxnSpPr>
            <a:cxnSpLocks/>
          </p:cNvCxnSpPr>
          <p:nvPr/>
        </p:nvCxnSpPr>
        <p:spPr>
          <a:xfrm flipV="1">
            <a:off x="3008573" y="3636655"/>
            <a:ext cx="984582" cy="1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0632EE6-61FA-4D87-B518-E6E6D4BCC2CD}"/>
              </a:ext>
            </a:extLst>
          </p:cNvPr>
          <p:cNvCxnSpPr>
            <a:cxnSpLocks/>
          </p:cNvCxnSpPr>
          <p:nvPr/>
        </p:nvCxnSpPr>
        <p:spPr>
          <a:xfrm>
            <a:off x="5404979" y="3636654"/>
            <a:ext cx="1315461" cy="3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A68827-6462-47D2-8EB8-F982032443AE}"/>
              </a:ext>
            </a:extLst>
          </p:cNvPr>
          <p:cNvCxnSpPr>
            <a:cxnSpLocks/>
          </p:cNvCxnSpPr>
          <p:nvPr/>
        </p:nvCxnSpPr>
        <p:spPr>
          <a:xfrm flipV="1">
            <a:off x="9488693" y="3631939"/>
            <a:ext cx="1160444" cy="7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1E1FFBD-55C2-4EA6-A7E7-E39B549F0EA8}"/>
              </a:ext>
            </a:extLst>
          </p:cNvPr>
          <p:cNvCxnSpPr>
            <a:cxnSpLocks/>
          </p:cNvCxnSpPr>
          <p:nvPr/>
        </p:nvCxnSpPr>
        <p:spPr>
          <a:xfrm rot="5400000">
            <a:off x="6463707" y="-842180"/>
            <a:ext cx="308104" cy="9576317"/>
          </a:xfrm>
          <a:prstGeom prst="bentConnector3">
            <a:avLst>
              <a:gd name="adj1" fmla="val 53399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4889F4-1DC7-433C-87CD-03A5EA34E637}"/>
                  </a:ext>
                </a:extLst>
              </p:cNvPr>
              <p:cNvSpPr txBox="1"/>
              <p:nvPr/>
            </p:nvSpPr>
            <p:spPr>
              <a:xfrm>
                <a:off x="3188565" y="3340375"/>
                <a:ext cx="704361" cy="5382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acc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𝜮</m:t>
                          </m:r>
                        </m:e>
                        <m:sub>
                          <m:sSub>
                            <m:sSubPr>
                              <m:ctrlP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</m:acc>
                            </m:e>
                            <m:sub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600" b="1" dirty="0"/>
              </a:p>
              <a:p>
                <a:endParaRPr lang="en-US" sz="16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4889F4-1DC7-433C-87CD-03A5EA34E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565" y="3340375"/>
                <a:ext cx="704361" cy="538224"/>
              </a:xfrm>
              <a:prstGeom prst="rect">
                <a:avLst/>
              </a:prstGeom>
              <a:blipFill>
                <a:blip r:embed="rId4"/>
                <a:stretch>
                  <a:fillRect l="-2586" t="-7955" r="-25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B11B3E7-FC61-4A00-AA3F-F9497006A9CE}"/>
                  </a:ext>
                </a:extLst>
              </p:cNvPr>
              <p:cNvSpPr txBox="1"/>
              <p:nvPr/>
            </p:nvSpPr>
            <p:spPr>
              <a:xfrm>
                <a:off x="5593210" y="3308192"/>
                <a:ext cx="704361" cy="5382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1600" b="0" i="0" smtClean="0">
                          <a:latin typeface="Cambria Math" panose="02040503050406030204" pitchFamily="18" charset="0"/>
                        </a:rPr>
                        <m:t>ΔΔ</m:t>
                      </m:r>
                      <m:sSub>
                        <m:sSub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</m:acc>
                        </m:e>
                        <m:sub>
                          <m:r>
                            <a:rPr lang="fr-FR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𝜮</m:t>
                          </m:r>
                        </m:e>
                        <m:sub>
                          <m:r>
                            <a:rPr lang="fr-FR" sz="1600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fr-FR" sz="1600" b="1">
                              <a:latin typeface="Cambria Math" panose="02040503050406030204" pitchFamily="18" charset="0"/>
                            </a:rPr>
                            <m:t>𝚫</m:t>
                          </m:r>
                          <m:acc>
                            <m:accPr>
                              <m:chr m:val="̂"/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fr-FR" sz="16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fr-FR" sz="1600" b="1" i="1" smtClean="0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acc>
                        </m:sub>
                      </m:sSub>
                    </m:oMath>
                  </m:oMathPara>
                </a14:m>
                <a:endParaRPr lang="en-US" sz="1600" b="1" dirty="0"/>
              </a:p>
              <a:p>
                <a:endParaRPr lang="en-US" sz="16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B11B3E7-FC61-4A00-AA3F-F9497006A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210" y="3308192"/>
                <a:ext cx="704361" cy="538289"/>
              </a:xfrm>
              <a:prstGeom prst="rect">
                <a:avLst/>
              </a:prstGeom>
              <a:blipFill>
                <a:blip r:embed="rId5"/>
                <a:stretch>
                  <a:fillRect l="-10435" t="-7955" r="-1113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7D52F0A-54BF-4755-A5F8-03D18CA0C354}"/>
                  </a:ext>
                </a:extLst>
              </p:cNvPr>
              <p:cNvSpPr txBox="1"/>
              <p:nvPr/>
            </p:nvSpPr>
            <p:spPr>
              <a:xfrm>
                <a:off x="9559381" y="3340375"/>
                <a:ext cx="704361" cy="5112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1600" b="0" i="0" smtClean="0">
                          <a:latin typeface="Cambria Math" panose="02040503050406030204" pitchFamily="18" charset="0"/>
                        </a:rPr>
                        <m:t>ΔΔ</m:t>
                      </m:r>
                      <m:sSub>
                        <m:sSub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fr-FR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𝜮</m:t>
                          </m:r>
                        </m:e>
                        <m:sub>
                          <m:r>
                            <a:rPr lang="fr-FR" sz="1600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fr-FR" sz="1600" b="1">
                              <a:latin typeface="Cambria Math" panose="02040503050406030204" pitchFamily="18" charset="0"/>
                            </a:rPr>
                            <m:t>𝚫</m:t>
                          </m:r>
                          <m:sSub>
                            <m:sSubPr>
                              <m:ctrlP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600" b="1" dirty="0"/>
              </a:p>
              <a:p>
                <a:endParaRPr lang="en-US" sz="1600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7D52F0A-54BF-4755-A5F8-03D18CA0C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9381" y="3340375"/>
                <a:ext cx="704361" cy="511294"/>
              </a:xfrm>
              <a:prstGeom prst="rect">
                <a:avLst/>
              </a:prstGeom>
              <a:blipFill>
                <a:blip r:embed="rId6"/>
                <a:stretch>
                  <a:fillRect l="-9483" r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74A0BD4-A736-4538-A7E4-2EE2D82C8325}"/>
                  </a:ext>
                </a:extLst>
              </p:cNvPr>
              <p:cNvSpPr txBox="1"/>
              <p:nvPr/>
            </p:nvSpPr>
            <p:spPr>
              <a:xfrm>
                <a:off x="6521575" y="5139948"/>
                <a:ext cx="704361" cy="5233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fr-FR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𝜮</m:t>
                          </m:r>
                        </m:e>
                        <m:sub>
                          <m:sSub>
                            <m:sSubPr>
                              <m:ctrlP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fr-FR" sz="16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600" b="1" dirty="0"/>
              </a:p>
              <a:p>
                <a:endParaRPr lang="en-US" sz="1600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74A0BD4-A736-4538-A7E4-2EE2D82C8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575" y="5139948"/>
                <a:ext cx="704361" cy="523348"/>
              </a:xfrm>
              <a:prstGeom prst="rect">
                <a:avLst/>
              </a:prstGeom>
              <a:blipFill>
                <a:blip r:embed="rId7"/>
                <a:stretch>
                  <a:fillRect l="-3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46C7C84A-21A4-42BA-880F-4E901A5284D2}"/>
              </a:ext>
            </a:extLst>
          </p:cNvPr>
          <p:cNvCxnSpPr>
            <a:cxnSpLocks/>
            <a:stCxn id="8" idx="1"/>
            <a:endCxn id="4" idx="0"/>
          </p:cNvCxnSpPr>
          <p:nvPr/>
        </p:nvCxnSpPr>
        <p:spPr>
          <a:xfrm rot="10800000" flipV="1">
            <a:off x="1829600" y="2008568"/>
            <a:ext cx="1883605" cy="11681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06C3CD0-C3F6-427E-B90B-B459D2EA7396}"/>
              </a:ext>
            </a:extLst>
          </p:cNvPr>
          <p:cNvSpPr txBox="1"/>
          <p:nvPr/>
        </p:nvSpPr>
        <p:spPr>
          <a:xfrm>
            <a:off x="3993155" y="1477443"/>
            <a:ext cx="1634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GPS satellites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CD0B5E8-3777-414E-92A1-F040C2840F6F}"/>
              </a:ext>
            </a:extLst>
          </p:cNvPr>
          <p:cNvSpPr txBox="1"/>
          <p:nvPr/>
        </p:nvSpPr>
        <p:spPr>
          <a:xfrm>
            <a:off x="2047291" y="1762348"/>
            <a:ext cx="194586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/>
              <a:t>Carrier phase</a:t>
            </a:r>
          </a:p>
          <a:p>
            <a:r>
              <a:rPr lang="en-US" sz="1600" dirty="0"/>
              <a:t>Pseudo-range</a:t>
            </a:r>
            <a:endParaRPr lang="en-US" sz="1600" b="1" dirty="0"/>
          </a:p>
        </p:txBody>
      </p:sp>
      <p:sp>
        <p:nvSpPr>
          <p:cNvPr id="72" name="Title 1">
            <a:extLst>
              <a:ext uri="{FF2B5EF4-FFF2-40B4-BE49-F238E27FC236}">
                <a16:creationId xmlns:a16="http://schemas.microsoft.com/office/drawing/2014/main" id="{314DBCD8-5FF1-41FE-BD92-17236DA87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403" y="158348"/>
            <a:ext cx="4590151" cy="595908"/>
          </a:xfrm>
        </p:spPr>
        <p:txBody>
          <a:bodyPr/>
          <a:lstStyle/>
          <a:p>
            <a:r>
              <a:rPr lang="fr-FR" sz="2800" b="1" dirty="0"/>
              <a:t> </a:t>
            </a:r>
            <a:r>
              <a:rPr lang="fr-FR" sz="2800" b="1" dirty="0" err="1"/>
              <a:t>Problem</a:t>
            </a:r>
            <a:r>
              <a:rPr lang="fr-FR" sz="2800" b="1" dirty="0"/>
              <a:t> </a:t>
            </a:r>
            <a:r>
              <a:rPr lang="fr-FR" sz="2800" b="1" dirty="0" err="1"/>
              <a:t>statement</a:t>
            </a:r>
            <a:endParaRPr lang="en-US" sz="28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603A5E-757C-4720-92E4-6DB0179AC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E5DF-AF28-4567-A008-68278A736CDA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4F47D0E-5132-4FF4-83F9-3D154CB407CB}"/>
                  </a:ext>
                </a:extLst>
              </p:cNvPr>
              <p:cNvSpPr txBox="1"/>
              <p:nvPr/>
            </p:nvSpPr>
            <p:spPr>
              <a:xfrm>
                <a:off x="5641012" y="3631939"/>
                <a:ext cx="60875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4F47D0E-5132-4FF4-83F9-3D154CB407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012" y="3631939"/>
                <a:ext cx="608756" cy="307777"/>
              </a:xfrm>
              <a:prstGeom prst="rect">
                <a:avLst/>
              </a:prstGeom>
              <a:blipFill>
                <a:blip r:embed="rId8"/>
                <a:stretch>
                  <a:fillRect l="-60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26FABD-C2D8-4E6C-A45A-7CDA88EC2F47}"/>
                  </a:ext>
                </a:extLst>
              </p:cNvPr>
              <p:cNvSpPr txBox="1"/>
              <p:nvPr/>
            </p:nvSpPr>
            <p:spPr>
              <a:xfrm>
                <a:off x="9536897" y="3668073"/>
                <a:ext cx="6006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926FABD-C2D8-4E6C-A45A-7CDA88EC2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897" y="3668073"/>
                <a:ext cx="600677" cy="307777"/>
              </a:xfrm>
              <a:prstGeom prst="rect">
                <a:avLst/>
              </a:prstGeom>
              <a:blipFill>
                <a:blip r:embed="rId9"/>
                <a:stretch>
                  <a:fillRect l="-606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5363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C2EC5D-AEA0-4895-90A9-6C248580B55B}"/>
              </a:ext>
            </a:extLst>
          </p:cNvPr>
          <p:cNvSpPr txBox="1"/>
          <p:nvPr/>
        </p:nvSpPr>
        <p:spPr>
          <a:xfrm>
            <a:off x="650624" y="3176700"/>
            <a:ext cx="2357949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sz="1800" dirty="0"/>
          </a:p>
          <a:p>
            <a:pPr algn="ctr"/>
            <a:r>
              <a:rPr lang="en-US" sz="1800" dirty="0"/>
              <a:t>Navigation EKF</a:t>
            </a:r>
          </a:p>
          <a:p>
            <a:pPr algn="ctr"/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ADE022-4454-486A-BB9F-BF08AFA41FA0}"/>
              </a:ext>
            </a:extLst>
          </p:cNvPr>
          <p:cNvSpPr txBox="1"/>
          <p:nvPr/>
        </p:nvSpPr>
        <p:spPr>
          <a:xfrm>
            <a:off x="3993155" y="3482765"/>
            <a:ext cx="1411824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Transformation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7CD4E4-512E-460D-94D1-2070A06BEAF4}"/>
              </a:ext>
            </a:extLst>
          </p:cNvPr>
          <p:cNvSpPr txBox="1"/>
          <p:nvPr/>
        </p:nvSpPr>
        <p:spPr>
          <a:xfrm>
            <a:off x="10649137" y="3478266"/>
            <a:ext cx="1513557" cy="3199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Transformation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F3DAF3-2C77-4F2E-854D-EC50AFCA1DB7}"/>
              </a:ext>
            </a:extLst>
          </p:cNvPr>
          <p:cNvSpPr txBox="1"/>
          <p:nvPr/>
        </p:nvSpPr>
        <p:spPr>
          <a:xfrm>
            <a:off x="6720440" y="3178190"/>
            <a:ext cx="2768253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sz="1800" dirty="0"/>
          </a:p>
          <a:p>
            <a:pPr algn="ctr"/>
            <a:r>
              <a:rPr lang="en-US" sz="1800" dirty="0"/>
              <a:t>Integer ambiguity resolution</a:t>
            </a:r>
          </a:p>
          <a:p>
            <a:pPr algn="ctr"/>
            <a:endParaRPr lang="en-US" sz="1800" dirty="0"/>
          </a:p>
        </p:txBody>
      </p:sp>
      <p:pic>
        <p:nvPicPr>
          <p:cNvPr id="8" name="Picture 7" descr="A satellite in space&#10;&#10;Description generated with high confidence">
            <a:extLst>
              <a:ext uri="{FF2B5EF4-FFF2-40B4-BE49-F238E27FC236}">
                <a16:creationId xmlns:a16="http://schemas.microsoft.com/office/drawing/2014/main" id="{9013CC50-D88C-4436-9E0F-CE5EACC18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204" y="1582352"/>
            <a:ext cx="1248513" cy="85243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0369E5-CAE1-4E3E-AF6D-97BE443D15CE}"/>
              </a:ext>
            </a:extLst>
          </p:cNvPr>
          <p:cNvCxnSpPr>
            <a:cxnSpLocks/>
          </p:cNvCxnSpPr>
          <p:nvPr/>
        </p:nvCxnSpPr>
        <p:spPr>
          <a:xfrm flipV="1">
            <a:off x="3008573" y="3636655"/>
            <a:ext cx="984582" cy="1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0632EE6-61FA-4D87-B518-E6E6D4BCC2CD}"/>
              </a:ext>
            </a:extLst>
          </p:cNvPr>
          <p:cNvCxnSpPr>
            <a:cxnSpLocks/>
          </p:cNvCxnSpPr>
          <p:nvPr/>
        </p:nvCxnSpPr>
        <p:spPr>
          <a:xfrm>
            <a:off x="5404979" y="3636654"/>
            <a:ext cx="1315461" cy="3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A68827-6462-47D2-8EB8-F982032443AE}"/>
              </a:ext>
            </a:extLst>
          </p:cNvPr>
          <p:cNvCxnSpPr>
            <a:cxnSpLocks/>
          </p:cNvCxnSpPr>
          <p:nvPr/>
        </p:nvCxnSpPr>
        <p:spPr>
          <a:xfrm flipV="1">
            <a:off x="9488693" y="3631939"/>
            <a:ext cx="1160444" cy="7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1E1FFBD-55C2-4EA6-A7E7-E39B549F0EA8}"/>
              </a:ext>
            </a:extLst>
          </p:cNvPr>
          <p:cNvCxnSpPr>
            <a:cxnSpLocks/>
          </p:cNvCxnSpPr>
          <p:nvPr/>
        </p:nvCxnSpPr>
        <p:spPr>
          <a:xfrm rot="5400000">
            <a:off x="6463707" y="-842180"/>
            <a:ext cx="308104" cy="9576317"/>
          </a:xfrm>
          <a:prstGeom prst="bentConnector3">
            <a:avLst>
              <a:gd name="adj1" fmla="val 53399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4889F4-1DC7-433C-87CD-03A5EA34E637}"/>
                  </a:ext>
                </a:extLst>
              </p:cNvPr>
              <p:cNvSpPr txBox="1"/>
              <p:nvPr/>
            </p:nvSpPr>
            <p:spPr>
              <a:xfrm>
                <a:off x="3188565" y="3340375"/>
                <a:ext cx="704361" cy="5069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</m:acc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𝜮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sz="1600" b="1" dirty="0"/>
              </a:p>
              <a:p>
                <a:endParaRPr lang="en-US" sz="1600" b="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64889F4-1DC7-433C-87CD-03A5EA34E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565" y="3340375"/>
                <a:ext cx="704361" cy="506934"/>
              </a:xfrm>
              <a:prstGeom prst="rect">
                <a:avLst/>
              </a:prstGeom>
              <a:blipFill>
                <a:blip r:embed="rId4"/>
                <a:stretch>
                  <a:fillRect t="-8434" r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B11B3E7-FC61-4A00-AA3F-F9497006A9CE}"/>
                  </a:ext>
                </a:extLst>
              </p:cNvPr>
              <p:cNvSpPr txBox="1"/>
              <p:nvPr/>
            </p:nvSpPr>
            <p:spPr>
              <a:xfrm>
                <a:off x="5593210" y="3308192"/>
                <a:ext cx="704361" cy="5069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1600" b="0" i="0" smtClean="0">
                          <a:latin typeface="Cambria Math" panose="02040503050406030204" pitchFamily="18" charset="0"/>
                        </a:rPr>
                        <m:t>ΔΔ</m:t>
                      </m:r>
                      <m:acc>
                        <m:accPr>
                          <m:chr m:val="̂"/>
                          <m:ctrlPr>
                            <a:rPr lang="en-US" sz="16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</m:acc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𝜮</m:t>
                          </m:r>
                        </m:e>
                        <m:sub>
                          <m:r>
                            <a:rPr lang="fr-FR" sz="1600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fr-FR" sz="1600" b="1">
                              <a:latin typeface="Cambria Math" panose="02040503050406030204" pitchFamily="18" charset="0"/>
                            </a:rPr>
                            <m:t>𝚫</m:t>
                          </m:r>
                          <m:acc>
                            <m:accPr>
                              <m:chr m:val="̂"/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sz="1600" b="1" dirty="0"/>
              </a:p>
              <a:p>
                <a:endParaRPr lang="en-US" sz="1600" b="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B11B3E7-FC61-4A00-AA3F-F9497006A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210" y="3308192"/>
                <a:ext cx="704361" cy="506934"/>
              </a:xfrm>
              <a:prstGeom prst="rect">
                <a:avLst/>
              </a:prstGeom>
              <a:blipFill>
                <a:blip r:embed="rId5"/>
                <a:stretch>
                  <a:fillRect l="-10435" t="-8434" r="-7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7D52F0A-54BF-4755-A5F8-03D18CA0C354}"/>
                  </a:ext>
                </a:extLst>
              </p:cNvPr>
              <p:cNvSpPr txBox="1"/>
              <p:nvPr/>
            </p:nvSpPr>
            <p:spPr>
              <a:xfrm>
                <a:off x="9657257" y="3340375"/>
                <a:ext cx="704361" cy="5112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1600" b="0" i="0" smtClean="0">
                          <a:latin typeface="Cambria Math" panose="02040503050406030204" pitchFamily="18" charset="0"/>
                        </a:rPr>
                        <m:t>ΔΔ</m:t>
                      </m:r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𝜮</m:t>
                          </m:r>
                        </m:e>
                        <m:sub>
                          <m:r>
                            <a:rPr lang="fr-FR" sz="1600" b="1" i="0" smtClean="0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fr-FR" sz="1600" b="1">
                              <a:latin typeface="Cambria Math" panose="02040503050406030204" pitchFamily="18" charset="0"/>
                            </a:rPr>
                            <m:t>𝚫</m:t>
                          </m:r>
                          <m:r>
                            <a:rPr lang="fr-FR" sz="16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  <a:p>
                <a:endParaRPr lang="en-US" sz="1600" b="1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7D52F0A-54BF-4755-A5F8-03D18CA0C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7257" y="3340375"/>
                <a:ext cx="704361" cy="511294"/>
              </a:xfrm>
              <a:prstGeom prst="rect">
                <a:avLst/>
              </a:prstGeom>
              <a:blipFill>
                <a:blip r:embed="rId6"/>
                <a:stretch>
                  <a:fillRect l="-9483" r="-34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74A0BD4-A736-4538-A7E4-2EE2D82C8325}"/>
                  </a:ext>
                </a:extLst>
              </p:cNvPr>
              <p:cNvSpPr txBox="1"/>
              <p:nvPr/>
            </p:nvSpPr>
            <p:spPr>
              <a:xfrm>
                <a:off x="6521575" y="5139948"/>
                <a:ext cx="704361" cy="5112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fr-FR" sz="16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𝜮</m:t>
                          </m:r>
                        </m:e>
                        <m:sub>
                          <m:r>
                            <a:rPr lang="fr-FR" sz="1600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</m:sSub>
                    </m:oMath>
                  </m:oMathPara>
                </a14:m>
                <a:endParaRPr lang="en-US" sz="1600" b="1" dirty="0"/>
              </a:p>
              <a:p>
                <a:endParaRPr lang="en-US" sz="1600" b="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74A0BD4-A736-4538-A7E4-2EE2D82C8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1575" y="5139948"/>
                <a:ext cx="704361" cy="5112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46C7C84A-21A4-42BA-880F-4E901A5284D2}"/>
              </a:ext>
            </a:extLst>
          </p:cNvPr>
          <p:cNvCxnSpPr>
            <a:cxnSpLocks/>
            <a:stCxn id="8" idx="1"/>
            <a:endCxn id="4" idx="0"/>
          </p:cNvCxnSpPr>
          <p:nvPr/>
        </p:nvCxnSpPr>
        <p:spPr>
          <a:xfrm rot="10800000" flipV="1">
            <a:off x="1829600" y="2008568"/>
            <a:ext cx="1883605" cy="11681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06C3CD0-C3F6-427E-B90B-B459D2EA7396}"/>
              </a:ext>
            </a:extLst>
          </p:cNvPr>
          <p:cNvSpPr txBox="1"/>
          <p:nvPr/>
        </p:nvSpPr>
        <p:spPr>
          <a:xfrm>
            <a:off x="3993155" y="1477443"/>
            <a:ext cx="1634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GPS satellites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CD0B5E8-3777-414E-92A1-F040C2840F6F}"/>
              </a:ext>
            </a:extLst>
          </p:cNvPr>
          <p:cNvSpPr txBox="1"/>
          <p:nvPr/>
        </p:nvSpPr>
        <p:spPr>
          <a:xfrm>
            <a:off x="2047291" y="1762348"/>
            <a:ext cx="1945864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/>
              <a:t>Carrier phase</a:t>
            </a:r>
          </a:p>
          <a:p>
            <a:r>
              <a:rPr lang="en-US" sz="1600" dirty="0" err="1"/>
              <a:t>Pseudorange</a:t>
            </a:r>
            <a:endParaRPr lang="en-US" sz="1600" b="1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9A091B6-A4BA-4FFE-AAE4-E6D29DE41316}"/>
              </a:ext>
            </a:extLst>
          </p:cNvPr>
          <p:cNvCxnSpPr>
            <a:stCxn id="8" idx="3"/>
            <a:endCxn id="7" idx="0"/>
          </p:cNvCxnSpPr>
          <p:nvPr/>
        </p:nvCxnSpPr>
        <p:spPr>
          <a:xfrm>
            <a:off x="4961717" y="2008569"/>
            <a:ext cx="3142850" cy="1169621"/>
          </a:xfrm>
          <a:prstGeom prst="bentConnector2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04A818A-29AB-45E9-9D05-DF88EA518FE7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3033412" y="3942613"/>
            <a:ext cx="5071155" cy="435906"/>
          </a:xfrm>
          <a:prstGeom prst="bentConnector4">
            <a:avLst>
              <a:gd name="adj1" fmla="val 36353"/>
              <a:gd name="adj2" fmla="val 152442"/>
            </a:avLst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8808225-A2FE-4B44-9C18-78CDD020BFBD}"/>
                  </a:ext>
                </a:extLst>
              </p:cNvPr>
              <p:cNvSpPr txBox="1"/>
              <p:nvPr/>
            </p:nvSpPr>
            <p:spPr>
              <a:xfrm>
                <a:off x="5279042" y="1601246"/>
                <a:ext cx="31894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  <m:sub>
                          <m:r>
                            <a:rPr lang="fr-FR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𝐷𝐷𝐶𝑃</m:t>
                          </m:r>
                        </m:sub>
                      </m:sSub>
                    </m:oMath>
                  </m:oMathPara>
                </a14:m>
                <a:endParaRPr lang="en-US" sz="1800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8808225-A2FE-4B44-9C18-78CDD020BF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9042" y="1601246"/>
                <a:ext cx="3189425" cy="369332"/>
              </a:xfrm>
              <a:prstGeom prst="rect">
                <a:avLst/>
              </a:prstGeom>
              <a:blipFill>
                <a:blip r:embed="rId8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itle 1">
            <a:extLst>
              <a:ext uri="{FF2B5EF4-FFF2-40B4-BE49-F238E27FC236}">
                <a16:creationId xmlns:a16="http://schemas.microsoft.com/office/drawing/2014/main" id="{EF3F8DC7-F3E1-487D-8962-8E377F408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403" y="133296"/>
            <a:ext cx="4590151" cy="595908"/>
          </a:xfrm>
        </p:spPr>
        <p:txBody>
          <a:bodyPr/>
          <a:lstStyle/>
          <a:p>
            <a:r>
              <a:rPr lang="fr-FR" sz="2800" b="1" dirty="0"/>
              <a:t> </a:t>
            </a:r>
            <a:r>
              <a:rPr lang="fr-FR" sz="2800" b="1" dirty="0" err="1"/>
              <a:t>Problem</a:t>
            </a:r>
            <a:r>
              <a:rPr lang="fr-FR" sz="2800" b="1" dirty="0"/>
              <a:t> </a:t>
            </a:r>
            <a:r>
              <a:rPr lang="fr-FR" sz="2800" b="1" dirty="0" err="1"/>
              <a:t>statement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106189C-FAE2-4809-A688-A87D1BD42B13}"/>
                  </a:ext>
                </a:extLst>
              </p:cNvPr>
              <p:cNvSpPr/>
              <p:nvPr/>
            </p:nvSpPr>
            <p:spPr>
              <a:xfrm>
                <a:off x="5593210" y="4307122"/>
                <a:ext cx="388248" cy="384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106189C-FAE2-4809-A688-A87D1BD42B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210" y="4307122"/>
                <a:ext cx="388248" cy="384336"/>
              </a:xfrm>
              <a:prstGeom prst="rect">
                <a:avLst/>
              </a:prstGeom>
              <a:blipFill>
                <a:blip r:embed="rId9"/>
                <a:stretch>
                  <a:fillRect r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CE6E49C-01E2-4225-86E8-442A0C6DB5E5}"/>
                  </a:ext>
                </a:extLst>
              </p:cNvPr>
              <p:cNvSpPr txBox="1"/>
              <p:nvPr/>
            </p:nvSpPr>
            <p:spPr>
              <a:xfrm>
                <a:off x="2585284" y="5920551"/>
                <a:ext cx="80649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How to </a:t>
                </a:r>
                <a:r>
                  <a:rPr lang="en-US" sz="2000" dirty="0"/>
                  <a:t>leverage</a:t>
                </a:r>
                <a:r>
                  <a:rPr lang="fr-FR" sz="2000" dirty="0"/>
                  <a:t> a priori information on the </a:t>
                </a:r>
                <a:r>
                  <a:rPr lang="en-US" sz="2000" dirty="0"/>
                  <a:t>baseline</a:t>
                </a:r>
                <a:r>
                  <a:rPr lang="fr-FR" sz="2000" dirty="0"/>
                  <a:t>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fr-FR" sz="2000" dirty="0"/>
                  <a:t> to </a:t>
                </a:r>
                <a:r>
                  <a:rPr lang="en-US" sz="2000" dirty="0"/>
                  <a:t>aid</a:t>
                </a:r>
                <a:r>
                  <a:rPr lang="fr-FR" sz="2000" dirty="0"/>
                  <a:t> the IAR ?</a:t>
                </a:r>
                <a:endParaRPr lang="en-US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CE6E49C-01E2-4225-86E8-442A0C6DB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284" y="5920551"/>
                <a:ext cx="8064949" cy="400110"/>
              </a:xfrm>
              <a:prstGeom prst="rect">
                <a:avLst/>
              </a:prstGeom>
              <a:blipFill>
                <a:blip r:embed="rId10"/>
                <a:stretch>
                  <a:fillRect l="-756" t="-6061" r="-302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D5031D-DA8E-4BAB-9B11-C042D5C9B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E5DF-AF28-4567-A008-68278A736CDA}" type="slidenum">
              <a:rPr lang="en-US" smtClean="0"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C111737-35D5-4335-BEC2-69E6077FC6A0}"/>
                  </a:ext>
                </a:extLst>
              </p:cNvPr>
              <p:cNvSpPr txBox="1"/>
              <p:nvPr/>
            </p:nvSpPr>
            <p:spPr>
              <a:xfrm>
                <a:off x="5641012" y="3631939"/>
                <a:ext cx="60875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C111737-35D5-4335-BEC2-69E6077FC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012" y="3631939"/>
                <a:ext cx="608756" cy="307777"/>
              </a:xfrm>
              <a:prstGeom prst="rect">
                <a:avLst/>
              </a:prstGeom>
              <a:blipFill>
                <a:blip r:embed="rId9"/>
                <a:stretch>
                  <a:fillRect l="-60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ED89BF5-15D6-4898-9976-1DD32D9142C3}"/>
                  </a:ext>
                </a:extLst>
              </p:cNvPr>
              <p:cNvSpPr txBox="1"/>
              <p:nvPr/>
            </p:nvSpPr>
            <p:spPr>
              <a:xfrm>
                <a:off x="9536897" y="3668073"/>
                <a:ext cx="6006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F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ED89BF5-15D6-4898-9976-1DD32D914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897" y="3668073"/>
                <a:ext cx="600677" cy="307777"/>
              </a:xfrm>
              <a:prstGeom prst="rect">
                <a:avLst/>
              </a:prstGeom>
              <a:blipFill>
                <a:blip r:embed="rId11"/>
                <a:stretch>
                  <a:fillRect l="-606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0110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7B41E-3B90-4D2A-8601-33E838F36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767" y="0"/>
            <a:ext cx="3494123" cy="651933"/>
          </a:xfrm>
        </p:spPr>
        <p:txBody>
          <a:bodyPr/>
          <a:lstStyle/>
          <a:p>
            <a:r>
              <a:rPr lang="fr-FR" sz="2800" b="1" dirty="0"/>
              <a:t>Table of contents</a:t>
            </a:r>
            <a:endParaRPr 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B81C0-D392-4F86-AFBD-F5F556212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en-US" sz="2400" dirty="0">
                <a:solidFill>
                  <a:schemeClr val="bg2"/>
                </a:solidFill>
              </a:rPr>
              <a:t>Introduction and Problem statement</a:t>
            </a:r>
          </a:p>
          <a:p>
            <a:pPr marL="514350" indent="-514350">
              <a:buAutoNum type="arabicParenR"/>
            </a:pPr>
            <a:endParaRPr lang="en-US" sz="2400" dirty="0"/>
          </a:p>
          <a:p>
            <a:pPr marL="514350" indent="-514350">
              <a:buAutoNum type="arabicParenR"/>
            </a:pPr>
            <a:r>
              <a:rPr lang="en-US" sz="2400" dirty="0">
                <a:solidFill>
                  <a:schemeClr val="tx1"/>
                </a:solidFill>
              </a:rPr>
              <a:t>The integer ambiguity resolution</a:t>
            </a:r>
          </a:p>
          <a:p>
            <a:pPr marL="514350" indent="-514350">
              <a:buAutoNum type="arabicParenR"/>
            </a:pPr>
            <a:endParaRPr lang="en-US" sz="2400" dirty="0">
              <a:solidFill>
                <a:schemeClr val="bg2"/>
              </a:solidFill>
            </a:endParaRPr>
          </a:p>
          <a:p>
            <a:pPr marL="514350" indent="-514350">
              <a:buAutoNum type="arabicParenR"/>
            </a:pPr>
            <a:r>
              <a:rPr lang="en-US" sz="2400" dirty="0">
                <a:solidFill>
                  <a:schemeClr val="bg2"/>
                </a:solidFill>
              </a:rPr>
              <a:t>Constrained integer ambiguity resolution</a:t>
            </a:r>
          </a:p>
          <a:p>
            <a:pPr marL="514350" indent="-514350">
              <a:buAutoNum type="arabicParenR"/>
            </a:pPr>
            <a:endParaRPr lang="en-US" sz="2400" dirty="0">
              <a:solidFill>
                <a:schemeClr val="bg2"/>
              </a:solidFill>
            </a:endParaRPr>
          </a:p>
          <a:p>
            <a:pPr marL="514350" indent="-514350">
              <a:buAutoNum type="arabicParenR"/>
            </a:pPr>
            <a:r>
              <a:rPr lang="en-US" sz="2400" dirty="0">
                <a:solidFill>
                  <a:schemeClr val="bg2"/>
                </a:solidFill>
              </a:rPr>
              <a:t>Results</a:t>
            </a:r>
          </a:p>
          <a:p>
            <a:pPr marL="514350" indent="-514350">
              <a:buAutoNum type="arabicParenR"/>
            </a:pPr>
            <a:endParaRPr lang="en-US" sz="2400" dirty="0">
              <a:solidFill>
                <a:schemeClr val="bg2"/>
              </a:solidFill>
            </a:endParaRPr>
          </a:p>
          <a:p>
            <a:pPr marL="514350" indent="-514350">
              <a:buAutoNum type="arabicParenR"/>
            </a:pPr>
            <a:r>
              <a:rPr lang="en-US" sz="2400" dirty="0">
                <a:solidFill>
                  <a:schemeClr val="bg2"/>
                </a:solidFill>
              </a:rPr>
              <a:t>Conclusion – Ways forward</a:t>
            </a:r>
          </a:p>
          <a:p>
            <a:pPr marL="514350" indent="-514350">
              <a:buAutoNum type="arabicParenR"/>
            </a:pPr>
            <a:endParaRPr lang="en-US" sz="2400" dirty="0"/>
          </a:p>
          <a:p>
            <a:pPr marL="514350" indent="-514350">
              <a:buAutoNum type="arabicParenR"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2B492-2130-4002-84CD-CF1A2388A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E5DF-AF28-4567-A008-68278A736CD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927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F2A72-9E85-4425-92E9-D72E0ECDC0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9384" y="1141292"/>
                <a:ext cx="6267670" cy="559912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(   Obtain</a:t>
                </a:r>
                <a:r>
                  <a:rPr lang="fr-FR" dirty="0"/>
                  <a:t> a real </a:t>
                </a:r>
                <a:r>
                  <a:rPr lang="en-US" dirty="0"/>
                  <a:t>valued</a:t>
                </a:r>
                <a:r>
                  <a:rPr lang="fr-FR" dirty="0"/>
                  <a:t> </a:t>
                </a:r>
                <a:r>
                  <a:rPr lang="en-US" dirty="0"/>
                  <a:t>estimate</a:t>
                </a:r>
                <a:r>
                  <a:rPr lang="fr-FR" dirty="0"/>
                  <a:t> of </a:t>
                </a:r>
                <a14:m>
                  <m:oMath xmlns:m="http://schemas.openxmlformats.org/officeDocument/2006/math">
                    <m:r>
                      <a:rPr lang="fr-FR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fr-FR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fr-FR" dirty="0"/>
                  <a:t> 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F2A72-9E85-4425-92E9-D72E0ECDC0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9384" y="1141292"/>
                <a:ext cx="6267670" cy="559912"/>
              </a:xfrm>
              <a:blipFill>
                <a:blip r:embed="rId3"/>
                <a:stretch>
                  <a:fillRect l="-97"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3BDD4F8-64BB-4E6D-8581-B8A5B7FA81B1}"/>
                  </a:ext>
                </a:extLst>
              </p14:cNvPr>
              <p14:cNvContentPartPr/>
              <p14:nvPr/>
            </p14:nvContentPartPr>
            <p14:xfrm>
              <a:off x="4315484" y="3179095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3BDD4F8-64BB-4E6D-8581-B8A5B7FA81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6844" y="3125095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94F44AC-87C2-42B0-A9DC-6C830C32A1BE}"/>
                  </a:ext>
                </a:extLst>
              </p14:cNvPr>
              <p14:cNvContentPartPr/>
              <p14:nvPr/>
            </p14:nvContentPartPr>
            <p14:xfrm>
              <a:off x="3719684" y="3054535"/>
              <a:ext cx="12492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94F44AC-87C2-42B0-A9DC-6C830C32A1B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11019" y="3000895"/>
                <a:ext cx="142611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B376CB4-607D-49BA-9C43-1DF00372BB70}"/>
                  </a:ext>
                </a:extLst>
              </p14:cNvPr>
              <p14:cNvContentPartPr/>
              <p14:nvPr/>
            </p14:nvContentPartPr>
            <p14:xfrm>
              <a:off x="4141964" y="2860135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B376CB4-607D-49BA-9C43-1DF00372BB7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33324" y="2806495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8872900-5DEC-4AF2-AA4D-BB81B6F9B0A4}"/>
                  </a:ext>
                </a:extLst>
              </p14:cNvPr>
              <p14:cNvContentPartPr/>
              <p14:nvPr/>
            </p14:nvContentPartPr>
            <p14:xfrm>
              <a:off x="4128284" y="3012775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8872900-5DEC-4AF2-AA4D-BB81B6F9B0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19644" y="2958775"/>
                <a:ext cx="18000" cy="10800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itle 1">
            <a:extLst>
              <a:ext uri="{FF2B5EF4-FFF2-40B4-BE49-F238E27FC236}">
                <a16:creationId xmlns:a16="http://schemas.microsoft.com/office/drawing/2014/main" id="{AC65EDE8-E7BF-4461-8FA0-0F0B70D85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4810" y="-50585"/>
            <a:ext cx="7356677" cy="559912"/>
          </a:xfrm>
        </p:spPr>
        <p:txBody>
          <a:bodyPr/>
          <a:lstStyle/>
          <a:p>
            <a:r>
              <a:rPr lang="fr-FR" sz="2800" b="1" dirty="0"/>
              <a:t>The basic </a:t>
            </a:r>
            <a:r>
              <a:rPr lang="fr-FR" sz="2800" b="1" dirty="0" err="1"/>
              <a:t>integer</a:t>
            </a:r>
            <a:r>
              <a:rPr lang="fr-FR" sz="2800" b="1" dirty="0"/>
              <a:t> </a:t>
            </a:r>
            <a:r>
              <a:rPr lang="fr-FR" sz="2800" b="1" dirty="0" err="1"/>
              <a:t>ambiguity</a:t>
            </a:r>
            <a:r>
              <a:rPr lang="fr-FR" sz="2800" b="1" dirty="0"/>
              <a:t> </a:t>
            </a:r>
            <a:r>
              <a:rPr lang="fr-FR" sz="2800" b="1" dirty="0" err="1"/>
              <a:t>resolution</a:t>
            </a:r>
            <a:endParaRPr lang="en-US" sz="2800" b="1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24A33D5-8B0D-4654-B7FD-609136D12F0F}"/>
              </a:ext>
            </a:extLst>
          </p:cNvPr>
          <p:cNvSpPr txBox="1">
            <a:spLocks/>
          </p:cNvSpPr>
          <p:nvPr/>
        </p:nvSpPr>
        <p:spPr>
          <a:xfrm>
            <a:off x="783453" y="581379"/>
            <a:ext cx="1375225" cy="559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marR="0" lvl="6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marR="0" lvl="7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marR="0" lvl="8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r>
              <a:rPr lang="fr-FR" u="sng" dirty="0" err="1"/>
              <a:t>Steps</a:t>
            </a:r>
            <a:endParaRPr lang="en-US" u="sng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3EF7AD-1BD3-470F-A77E-3D55BEACC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E5DF-AF28-4567-A008-68278A736CD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749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F2A72-9E85-4425-92E9-D72E0ECDC0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9384" y="1141292"/>
                <a:ext cx="6737396" cy="1269924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(   Obtain</a:t>
                </a:r>
                <a:r>
                  <a:rPr lang="fr-FR" dirty="0"/>
                  <a:t> a real </a:t>
                </a:r>
                <a:r>
                  <a:rPr lang="en-US" dirty="0"/>
                  <a:t>valued</a:t>
                </a:r>
                <a:r>
                  <a:rPr lang="fr-FR" dirty="0"/>
                  <a:t> </a:t>
                </a:r>
                <a:r>
                  <a:rPr lang="en-US" dirty="0"/>
                  <a:t>estimate</a:t>
                </a:r>
                <a:r>
                  <a:rPr lang="fr-FR" dirty="0"/>
                  <a:t> of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fr-FR" dirty="0"/>
                  <a:t>)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Formulate problem (integer least square)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F2A72-9E85-4425-92E9-D72E0ECDC0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9384" y="1141292"/>
                <a:ext cx="6737396" cy="1269924"/>
              </a:xfrm>
              <a:blipFill>
                <a:blip r:embed="rId3"/>
                <a:stretch>
                  <a:fillRect l="-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3BDD4F8-64BB-4E6D-8581-B8A5B7FA81B1}"/>
                  </a:ext>
                </a:extLst>
              </p14:cNvPr>
              <p14:cNvContentPartPr/>
              <p14:nvPr/>
            </p14:nvContentPartPr>
            <p14:xfrm>
              <a:off x="4315484" y="3179095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3BDD4F8-64BB-4E6D-8581-B8A5B7FA81B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06844" y="3125095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94F44AC-87C2-42B0-A9DC-6C830C32A1BE}"/>
                  </a:ext>
                </a:extLst>
              </p14:cNvPr>
              <p14:cNvContentPartPr/>
              <p14:nvPr/>
            </p14:nvContentPartPr>
            <p14:xfrm>
              <a:off x="3719684" y="3054535"/>
              <a:ext cx="12492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94F44AC-87C2-42B0-A9DC-6C830C32A1B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11019" y="3000895"/>
                <a:ext cx="142611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B376CB4-607D-49BA-9C43-1DF00372BB70}"/>
                  </a:ext>
                </a:extLst>
              </p14:cNvPr>
              <p14:cNvContentPartPr/>
              <p14:nvPr/>
            </p14:nvContentPartPr>
            <p14:xfrm>
              <a:off x="4141964" y="2860135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B376CB4-607D-49BA-9C43-1DF00372BB7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33324" y="2806495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8872900-5DEC-4AF2-AA4D-BB81B6F9B0A4}"/>
                  </a:ext>
                </a:extLst>
              </p14:cNvPr>
              <p14:cNvContentPartPr/>
              <p14:nvPr/>
            </p14:nvContentPartPr>
            <p14:xfrm>
              <a:off x="4128284" y="3012775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8872900-5DEC-4AF2-AA4D-BB81B6F9B0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19644" y="2958775"/>
                <a:ext cx="18000" cy="108000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itle 1">
            <a:extLst>
              <a:ext uri="{FF2B5EF4-FFF2-40B4-BE49-F238E27FC236}">
                <a16:creationId xmlns:a16="http://schemas.microsoft.com/office/drawing/2014/main" id="{AC65EDE8-E7BF-4461-8FA0-0F0B70D85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4810" y="-50585"/>
            <a:ext cx="7356677" cy="559912"/>
          </a:xfrm>
        </p:spPr>
        <p:txBody>
          <a:bodyPr/>
          <a:lstStyle/>
          <a:p>
            <a:r>
              <a:rPr lang="fr-FR" sz="2800" b="1" dirty="0"/>
              <a:t>The basic </a:t>
            </a:r>
            <a:r>
              <a:rPr lang="fr-FR" sz="2800" b="1" dirty="0" err="1"/>
              <a:t>integer</a:t>
            </a:r>
            <a:r>
              <a:rPr lang="fr-FR" sz="2800" b="1" dirty="0"/>
              <a:t> </a:t>
            </a:r>
            <a:r>
              <a:rPr lang="fr-FR" sz="2800" b="1" dirty="0" err="1"/>
              <a:t>ambiguity</a:t>
            </a:r>
            <a:r>
              <a:rPr lang="fr-FR" sz="2800" b="1" dirty="0"/>
              <a:t> </a:t>
            </a:r>
            <a:r>
              <a:rPr lang="fr-FR" sz="2800" b="1" dirty="0" err="1"/>
              <a:t>resolution</a:t>
            </a:r>
            <a:endParaRPr lang="en-US" sz="2800" b="1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24A33D5-8B0D-4654-B7FD-609136D12F0F}"/>
              </a:ext>
            </a:extLst>
          </p:cNvPr>
          <p:cNvSpPr txBox="1">
            <a:spLocks/>
          </p:cNvSpPr>
          <p:nvPr/>
        </p:nvSpPr>
        <p:spPr>
          <a:xfrm>
            <a:off x="783453" y="581379"/>
            <a:ext cx="1375225" cy="559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marR="0" lvl="6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marR="0" lvl="7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marR="0" lvl="8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r>
              <a:rPr lang="fr-FR" u="sng" dirty="0" err="1"/>
              <a:t>Steps</a:t>
            </a:r>
            <a:endParaRPr lang="en-US" u="sn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69D8E9-026B-42C1-8954-8395613A372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1364" t="53501" r="71988" b="41651"/>
          <a:stretch/>
        </p:blipFill>
        <p:spPr>
          <a:xfrm>
            <a:off x="2009592" y="2336270"/>
            <a:ext cx="3262065" cy="44838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D6805D-D82F-44E8-A504-7FF2004E1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E5DF-AF28-4567-A008-68278A736CD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080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F2A72-9E85-4425-92E9-D72E0ECDC0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9384" y="1141291"/>
                <a:ext cx="7169904" cy="3023613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(   Obtain</a:t>
                </a:r>
                <a:r>
                  <a:rPr lang="fr-FR" dirty="0"/>
                  <a:t> a real </a:t>
                </a:r>
                <a:r>
                  <a:rPr lang="en-US" dirty="0"/>
                  <a:t>valued</a:t>
                </a:r>
                <a:r>
                  <a:rPr lang="fr-FR" dirty="0"/>
                  <a:t> </a:t>
                </a:r>
                <a:r>
                  <a:rPr lang="en-US" dirty="0"/>
                  <a:t>estimate</a:t>
                </a:r>
                <a:r>
                  <a:rPr lang="fr-FR" dirty="0"/>
                  <a:t> of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fr-FR" dirty="0"/>
                  <a:t>   )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Formulate problem (integer least square)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fr-FR" dirty="0"/>
              </a:p>
              <a:p>
                <a:pPr marL="514350" indent="-514350">
                  <a:buFont typeface="+mj-lt"/>
                  <a:buAutoNum type="arabicPeriod"/>
                </a:pPr>
                <a:endParaRPr lang="fr-FR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fr-FR" dirty="0" err="1"/>
                  <a:t>Define</a:t>
                </a:r>
                <a:r>
                  <a:rPr lang="fr-FR" dirty="0"/>
                  <a:t> a </a:t>
                </a:r>
                <a:r>
                  <a:rPr lang="fr-FR" dirty="0" err="1"/>
                  <a:t>search</a:t>
                </a:r>
                <a:r>
                  <a:rPr lang="fr-FR" dirty="0"/>
                  <a:t> </a:t>
                </a:r>
                <a:r>
                  <a:rPr lang="fr-FR" dirty="0" err="1"/>
                  <a:t>space</a:t>
                </a:r>
                <a:r>
                  <a:rPr lang="fr-FR" dirty="0"/>
                  <a:t>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>
                        <a:latin typeface="Cambria Math" panose="02040503050406030204" pitchFamily="18" charset="0"/>
                      </a:rPr>
                      <m:t>Ω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{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</a:rPr>
                      <m:t> | </m:t>
                    </m:r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  <m:r>
                                  <a:rPr lang="fr-FR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i="1" dirty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  <m:sup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  <m:sub>
                        <m:sSub>
                          <m:sSub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fr-FR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i="1" dirty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sub>
                        </m:sSub>
                      </m:sub>
                    </m:sSub>
                    <m:r>
                      <a:rPr lang="fr-F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fr-F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ξ</m:t>
                        </m:r>
                      </m:e>
                      <m:sup>
                        <m:r>
                          <a:rPr lang="fr-F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fr-F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100" dirty="0"/>
              </a:p>
              <a:p>
                <a:pPr marL="0" indent="0" algn="ctr"/>
                <a:endParaRPr lang="fr-FR" sz="17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F2A72-9E85-4425-92E9-D72E0ECDC0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9384" y="1141291"/>
                <a:ext cx="7169904" cy="3023613"/>
              </a:xfrm>
              <a:blipFill>
                <a:blip r:embed="rId3"/>
                <a:stretch>
                  <a:fillRect l="-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C5581E67-7930-4C77-9D59-FCA76475E8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64" t="53501" r="71988" b="41651"/>
          <a:stretch/>
        </p:blipFill>
        <p:spPr>
          <a:xfrm>
            <a:off x="2086542" y="2366799"/>
            <a:ext cx="3104776" cy="426761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C65EDE8-E7BF-4461-8FA0-0F0B70D85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4810" y="-50585"/>
            <a:ext cx="7356677" cy="559912"/>
          </a:xfrm>
        </p:spPr>
        <p:txBody>
          <a:bodyPr/>
          <a:lstStyle/>
          <a:p>
            <a:r>
              <a:rPr lang="fr-FR" sz="2800" b="1" dirty="0"/>
              <a:t>The basic </a:t>
            </a:r>
            <a:r>
              <a:rPr lang="fr-FR" sz="2800" b="1" dirty="0" err="1"/>
              <a:t>integer</a:t>
            </a:r>
            <a:r>
              <a:rPr lang="fr-FR" sz="2800" b="1" dirty="0"/>
              <a:t> </a:t>
            </a:r>
            <a:r>
              <a:rPr lang="fr-FR" sz="2800" b="1" dirty="0" err="1"/>
              <a:t>ambiguity</a:t>
            </a:r>
            <a:r>
              <a:rPr lang="fr-FR" sz="2800" b="1" dirty="0"/>
              <a:t> </a:t>
            </a:r>
            <a:r>
              <a:rPr lang="fr-FR" sz="2800" b="1" dirty="0" err="1"/>
              <a:t>resolution</a:t>
            </a:r>
            <a:endParaRPr lang="en-US" sz="2800" b="1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24A33D5-8B0D-4654-B7FD-609136D12F0F}"/>
              </a:ext>
            </a:extLst>
          </p:cNvPr>
          <p:cNvSpPr txBox="1">
            <a:spLocks/>
          </p:cNvSpPr>
          <p:nvPr/>
        </p:nvSpPr>
        <p:spPr>
          <a:xfrm>
            <a:off x="783453" y="581379"/>
            <a:ext cx="1375225" cy="559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marR="0" lvl="6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marR="0" lvl="7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marR="0" lvl="8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r>
              <a:rPr lang="fr-FR" u="sng" dirty="0" err="1"/>
              <a:t>Steps</a:t>
            </a:r>
            <a:endParaRPr lang="en-US" u="sn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2DEA99-6354-4673-AE1D-8561351365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195" t="42347" r="60934" b="35284"/>
          <a:stretch/>
        </p:blipFill>
        <p:spPr>
          <a:xfrm>
            <a:off x="7784925" y="1877072"/>
            <a:ext cx="3591937" cy="284774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B62069-D381-44EA-92A4-9204D7C52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E5DF-AF28-4567-A008-68278A736CDA}" type="slidenum">
              <a:rPr lang="en-US" smtClean="0"/>
              <a:t>17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5CC8FD-4DA1-4B18-B2E5-BE4478BD8705}"/>
              </a:ext>
            </a:extLst>
          </p:cNvPr>
          <p:cNvSpPr txBox="1"/>
          <p:nvPr/>
        </p:nvSpPr>
        <p:spPr>
          <a:xfrm>
            <a:off x="8273143" y="4623452"/>
            <a:ext cx="2982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Teunissen</a:t>
            </a:r>
            <a:r>
              <a:rPr lang="en-US" i="1" dirty="0"/>
              <a:t>, 1995 LAMBDA method</a:t>
            </a:r>
          </a:p>
        </p:txBody>
      </p:sp>
    </p:spTree>
    <p:extLst>
      <p:ext uri="{BB962C8B-B14F-4D97-AF65-F5344CB8AC3E}">
        <p14:creationId xmlns:p14="http://schemas.microsoft.com/office/powerpoint/2010/main" val="3735247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F2A72-9E85-4425-92E9-D72E0ECDC0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9384" y="1141291"/>
                <a:ext cx="7169904" cy="3023613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(   Obtain</a:t>
                </a:r>
                <a:r>
                  <a:rPr lang="fr-FR" dirty="0"/>
                  <a:t> a real </a:t>
                </a:r>
                <a:r>
                  <a:rPr lang="en-US" dirty="0"/>
                  <a:t>valued</a:t>
                </a:r>
                <a:r>
                  <a:rPr lang="fr-FR" dirty="0"/>
                  <a:t> </a:t>
                </a:r>
                <a:r>
                  <a:rPr lang="en-US" dirty="0"/>
                  <a:t>estimate</a:t>
                </a:r>
                <a:r>
                  <a:rPr lang="fr-FR" dirty="0"/>
                  <a:t> of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fr-FR" dirty="0"/>
                  <a:t>   )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Formulate problem (integer least square)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fr-FR" dirty="0"/>
              </a:p>
              <a:p>
                <a:pPr marL="514350" indent="-514350">
                  <a:buFont typeface="+mj-lt"/>
                  <a:buAutoNum type="arabicPeriod"/>
                </a:pPr>
                <a:endParaRPr lang="fr-FR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fr-FR" dirty="0" err="1"/>
                  <a:t>Define</a:t>
                </a:r>
                <a:r>
                  <a:rPr lang="fr-FR" dirty="0"/>
                  <a:t> a </a:t>
                </a:r>
                <a:r>
                  <a:rPr lang="fr-FR" dirty="0" err="1"/>
                  <a:t>search</a:t>
                </a:r>
                <a:r>
                  <a:rPr lang="fr-FR" dirty="0"/>
                  <a:t> </a:t>
                </a:r>
                <a:r>
                  <a:rPr lang="fr-FR" dirty="0" err="1"/>
                  <a:t>space</a:t>
                </a:r>
                <a:r>
                  <a:rPr lang="fr-FR" dirty="0"/>
                  <a:t>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>
                        <a:latin typeface="Cambria Math" panose="02040503050406030204" pitchFamily="18" charset="0"/>
                      </a:rPr>
                      <m:t>Ω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{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</a:rPr>
                      <m:t> | </m:t>
                    </m:r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  <m:r>
                                  <a:rPr lang="fr-FR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i="1" dirty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  <m:sup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  <m:sub>
                        <m:sSub>
                          <m:sSub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fr-FR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i="1" dirty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sub>
                        </m:sSub>
                      </m:sub>
                    </m:sSub>
                    <m:r>
                      <a:rPr lang="fr-F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fr-F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ξ</m:t>
                        </m:r>
                      </m:e>
                      <m:sup>
                        <m:r>
                          <a:rPr lang="fr-F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fr-F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100" dirty="0"/>
              </a:p>
              <a:p>
                <a:pPr marL="0" indent="0" algn="ctr"/>
                <a:endParaRPr lang="fr-FR" sz="17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F2A72-9E85-4425-92E9-D72E0ECDC0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9384" y="1141291"/>
                <a:ext cx="7169904" cy="3023613"/>
              </a:xfrm>
              <a:blipFill>
                <a:blip r:embed="rId3"/>
                <a:stretch>
                  <a:fillRect l="-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C5581E67-7930-4C77-9D59-FCA76475E8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64" t="53501" r="71988" b="41651"/>
          <a:stretch/>
        </p:blipFill>
        <p:spPr>
          <a:xfrm>
            <a:off x="2086542" y="2366799"/>
            <a:ext cx="3104776" cy="426761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C65EDE8-E7BF-4461-8FA0-0F0B70D85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4810" y="-50585"/>
            <a:ext cx="7356677" cy="559912"/>
          </a:xfrm>
        </p:spPr>
        <p:txBody>
          <a:bodyPr/>
          <a:lstStyle/>
          <a:p>
            <a:r>
              <a:rPr lang="fr-FR" sz="2800" b="1" dirty="0"/>
              <a:t>The basic </a:t>
            </a:r>
            <a:r>
              <a:rPr lang="fr-FR" sz="2800" b="1" dirty="0" err="1"/>
              <a:t>integer</a:t>
            </a:r>
            <a:r>
              <a:rPr lang="fr-FR" sz="2800" b="1" dirty="0"/>
              <a:t> </a:t>
            </a:r>
            <a:r>
              <a:rPr lang="fr-FR" sz="2800" b="1" dirty="0" err="1"/>
              <a:t>ambiguity</a:t>
            </a:r>
            <a:r>
              <a:rPr lang="fr-FR" sz="2800" b="1" dirty="0"/>
              <a:t> </a:t>
            </a:r>
            <a:r>
              <a:rPr lang="fr-FR" sz="2800" b="1" dirty="0" err="1"/>
              <a:t>resolution</a:t>
            </a:r>
            <a:endParaRPr lang="en-US" sz="2800" b="1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24A33D5-8B0D-4654-B7FD-609136D12F0F}"/>
              </a:ext>
            </a:extLst>
          </p:cNvPr>
          <p:cNvSpPr txBox="1">
            <a:spLocks/>
          </p:cNvSpPr>
          <p:nvPr/>
        </p:nvSpPr>
        <p:spPr>
          <a:xfrm>
            <a:off x="783453" y="581379"/>
            <a:ext cx="1375225" cy="559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marR="0" lvl="6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marR="0" lvl="7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marR="0" lvl="8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r>
              <a:rPr lang="fr-FR" u="sng" dirty="0" err="1"/>
              <a:t>Steps</a:t>
            </a:r>
            <a:endParaRPr lang="en-US" u="sn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2DEA99-6354-4673-AE1D-8561351365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195" t="42347" r="60934" b="35284"/>
          <a:stretch/>
        </p:blipFill>
        <p:spPr>
          <a:xfrm>
            <a:off x="7784925" y="1877072"/>
            <a:ext cx="3591937" cy="28477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70F6718-5590-495B-BE3A-BD64AD52BFE9}"/>
                  </a:ext>
                </a:extLst>
              </p:cNvPr>
              <p:cNvSpPr/>
              <p:nvPr/>
            </p:nvSpPr>
            <p:spPr>
              <a:xfrm>
                <a:off x="2158678" y="4347931"/>
                <a:ext cx="4979095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 algn="ctr"/>
                <a14:m>
                  <m:oMath xmlns:m="http://schemas.openxmlformats.org/officeDocument/2006/math">
                    <m:sSup>
                      <m:sSupPr>
                        <m:ctrlPr>
                          <a:rPr lang="fr-F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ξ</m:t>
                        </m:r>
                      </m:e>
                      <m:sup>
                        <m:r>
                          <a:rPr lang="fr-F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sz="1600" dirty="0"/>
                  <a:t> </a:t>
                </a:r>
                <a:r>
                  <a:rPr lang="fr-FR" sz="1600" dirty="0" err="1"/>
                  <a:t>defines</a:t>
                </a:r>
                <a:r>
                  <a:rPr lang="fr-FR" sz="1600" dirty="0"/>
                  <a:t> size of </a:t>
                </a:r>
                <a:r>
                  <a:rPr lang="fr-FR" sz="1600" dirty="0" err="1"/>
                  <a:t>search</a:t>
                </a:r>
                <a:r>
                  <a:rPr lang="fr-FR" sz="1600" dirty="0"/>
                  <a:t> </a:t>
                </a:r>
                <a:r>
                  <a:rPr lang="fr-FR" sz="1600" dirty="0" err="1"/>
                  <a:t>space</a:t>
                </a:r>
                <a:r>
                  <a:rPr lang="fr-FR" sz="1600" dirty="0"/>
                  <a:t> 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70F6718-5590-495B-BE3A-BD64AD52BF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8678" y="4347931"/>
                <a:ext cx="4979095" cy="338554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B62069-D381-44EA-92A4-9204D7C52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E5DF-AF28-4567-A008-68278A736CDA}" type="slidenum">
              <a:rPr lang="en-US" smtClean="0"/>
              <a:t>18</a:t>
            </a:fld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DE0E8AC-7740-4AF1-8039-60319089B280}"/>
              </a:ext>
            </a:extLst>
          </p:cNvPr>
          <p:cNvCxnSpPr>
            <a:endCxn id="2" idx="0"/>
          </p:cNvCxnSpPr>
          <p:nvPr/>
        </p:nvCxnSpPr>
        <p:spPr>
          <a:xfrm flipH="1">
            <a:off x="4648226" y="3927968"/>
            <a:ext cx="2132392" cy="419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803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F2A72-9E85-4425-92E9-D72E0ECDC0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09384" y="1141291"/>
                <a:ext cx="10459232" cy="5378511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(   Obtain</a:t>
                </a:r>
                <a:r>
                  <a:rPr lang="fr-FR" dirty="0"/>
                  <a:t> a real </a:t>
                </a:r>
                <a:r>
                  <a:rPr lang="en-US" dirty="0"/>
                  <a:t>valued</a:t>
                </a:r>
                <a:r>
                  <a:rPr lang="fr-FR" dirty="0"/>
                  <a:t> </a:t>
                </a:r>
                <a:r>
                  <a:rPr lang="en-US" dirty="0"/>
                  <a:t>estimate</a:t>
                </a:r>
                <a:r>
                  <a:rPr lang="fr-FR" dirty="0"/>
                  <a:t> of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fr-FR" dirty="0"/>
                  <a:t>   )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Formulate problem (integer least square)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fr-FR" dirty="0"/>
              </a:p>
              <a:p>
                <a:pPr marL="514350" indent="-514350">
                  <a:buFont typeface="+mj-lt"/>
                  <a:buAutoNum type="arabicPeriod"/>
                </a:pPr>
                <a:endParaRPr lang="fr-FR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fr-FR" dirty="0" err="1"/>
                  <a:t>Define</a:t>
                </a:r>
                <a:r>
                  <a:rPr lang="fr-FR" dirty="0"/>
                  <a:t> a </a:t>
                </a:r>
                <a:r>
                  <a:rPr lang="fr-FR" dirty="0" err="1"/>
                  <a:t>search</a:t>
                </a:r>
                <a:r>
                  <a:rPr lang="fr-FR" dirty="0"/>
                  <a:t> </a:t>
                </a:r>
                <a:r>
                  <a:rPr lang="fr-FR" dirty="0" err="1"/>
                  <a:t>space</a:t>
                </a:r>
                <a:r>
                  <a:rPr lang="fr-FR" dirty="0"/>
                  <a:t> 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>
                        <a:latin typeface="Cambria Math" panose="02040503050406030204" pitchFamily="18" charset="0"/>
                      </a:rPr>
                      <m:t>Ω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{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fr-FR" i="1">
                        <a:latin typeface="Cambria Math" panose="02040503050406030204" pitchFamily="18" charset="0"/>
                      </a:rPr>
                      <m:t> | </m:t>
                    </m:r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fr-F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acc>
                                <m:r>
                                  <a:rPr lang="fr-FR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i="1" dirty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  <m:sup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  <m:sub>
                        <m:sSub>
                          <m:sSub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fr-FR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i="1" dirty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sub>
                        </m:sSub>
                      </m:sub>
                    </m:sSub>
                    <m:r>
                      <a:rPr lang="fr-F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fr-F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ξ</m:t>
                        </m:r>
                      </m:e>
                      <m:sup>
                        <m:r>
                          <a:rPr lang="fr-FR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fr-F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100" dirty="0"/>
              </a:p>
              <a:p>
                <a:pPr marL="514350" indent="-514350">
                  <a:buFont typeface="+mj-lt"/>
                  <a:buAutoNum type="arabicPeriod"/>
                </a:pPr>
                <a:endParaRPr lang="en-US" sz="21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fr-FR" dirty="0"/>
                  <a:t> Put in </a:t>
                </a:r>
                <a:r>
                  <a:rPr lang="fr-FR" dirty="0" err="1"/>
                  <a:t>sequential</a:t>
                </a:r>
                <a:r>
                  <a:rPr lang="fr-FR" dirty="0"/>
                  <a:t> </a:t>
                </a:r>
                <a:r>
                  <a:rPr lang="fr-FR" dirty="0" err="1"/>
                  <a:t>form</a:t>
                </a:r>
                <a:endParaRPr lang="fr-FR" dirty="0"/>
              </a:p>
              <a:p>
                <a:r>
                  <a:rPr lang="fr-FR" sz="15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7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fr-FR" sz="17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fr-FR" sz="17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7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700" b="1" i="1" dirty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</m:acc>
                                <m:r>
                                  <a:rPr lang="fr-FR" sz="17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fr-FR" sz="1700" b="1" i="1" dirty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</m:d>
                          </m:e>
                          <m:sup>
                            <m:r>
                              <a:rPr lang="fr-FR" sz="17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  <m:sub>
                        <m:sSub>
                          <m:sSubPr>
                            <m:ctrlPr>
                              <a:rPr lang="fr-FR" sz="17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7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fr-FR" sz="1700" b="1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1700" b="1" i="1" dirty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</m:acc>
                          </m:sub>
                        </m:sSub>
                      </m:sub>
                    </m:sSub>
                    <m:r>
                      <a:rPr lang="fr-FR" sz="17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fr-FR" sz="17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fr-FR" sz="17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ξ</m:t>
                        </m:r>
                      </m:e>
                      <m:sup>
                        <m:r>
                          <a:rPr lang="fr-FR" sz="17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fr-FR" sz="17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</m:t>
                    </m:r>
                    <m:r>
                      <a:rPr lang="fr-FR" sz="17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sz="17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      </m:t>
                    </m:r>
                    <m:r>
                      <a:rPr lang="fr-FR" sz="17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fr-FR" sz="17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fr-FR" sz="17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sz="17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fr-FR" sz="17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fr-FR" sz="17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fr-FR" sz="17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fr-FR" sz="17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fr-FR" sz="17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fr-FR" sz="17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fr-FR" sz="1700" i="1">
                                                <a:latin typeface="Cambria Math" panose="02040503050406030204" pitchFamily="18" charset="0"/>
                                              </a:rPr>
                                              <m:t>𝑎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fr-FR" sz="17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fr-FR" sz="1700" i="1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fr-FR" sz="1700" i="1">
                                            <a:latin typeface="Cambria Math" panose="02040503050406030204" pitchFamily="18" charset="0"/>
                                          </a:rPr>
                                          <m:t>𝐼</m:t>
                                        </m:r>
                                      </m:sub>
                                    </m:sSub>
                                    <m:r>
                                      <a:rPr lang="fr-FR" sz="17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fr-FR" sz="17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sz="17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fr-FR" sz="17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fr-FR" sz="17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bSup>
                              <m:sSubSupPr>
                                <m:ctrlPr>
                                  <a:rPr lang="fr-FR" sz="17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sz="17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fr-FR" sz="17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fr-FR" sz="17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fr-FR" sz="170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  <m:sup>
                                <m:r>
                                  <a:rPr lang="fr-FR" sz="17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nary>
                    <m:r>
                      <a:rPr lang="fr-FR" sz="1700" i="1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fr-FR" sz="17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700" i="1" dirty="0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p>
                        <m:r>
                          <a:rPr lang="fr-FR" sz="17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sz="1500" dirty="0"/>
                  <a:t>	</a:t>
                </a:r>
                <a14:m>
                  <m:oMath xmlns:m="http://schemas.openxmlformats.org/officeDocument/2006/math">
                    <m:r>
                      <a:rPr lang="fr-FR" sz="1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fr-FR" sz="1500" dirty="0"/>
                  <a:t>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FR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17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17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</m:t>
                            </m:r>
                          </m:e>
                          <m:sub>
                            <m:r>
                              <a:rPr lang="fr-FR" sz="17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fr-FR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fr-FR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fr-FR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fr-FR" sz="17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700" b="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sz="17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fr-FR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fr-FR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fr-FR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1700" dirty="0">
                  <a:ea typeface="Cambria Math" panose="02040503050406030204" pitchFamily="18" charset="0"/>
                </a:endParaRPr>
              </a:p>
              <a:p>
                <a:r>
                  <a:rPr lang="fr-FR" sz="1700" dirty="0"/>
                  <a:t>				 	      	          	               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17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e>
                      <m:sub>
                        <m:r>
                          <a:rPr lang="fr-FR" sz="17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2|1</m:t>
                        </m:r>
                      </m:sub>
                    </m:sSub>
                    <m:r>
                      <a:rPr lang="fr-FR" sz="17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r>
                      <a:rPr lang="fr-FR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fr-FR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fr-FR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fr-FR" sz="17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700" i="1" dirty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sz="17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fr-FR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fr-FR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fr-FR" sz="1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sz="1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fr-FR" sz="1700" dirty="0"/>
              </a:p>
              <a:p>
                <a:r>
                  <a:rPr lang="fr-FR" sz="1700" dirty="0"/>
                  <a:t>								            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F2A72-9E85-4425-92E9-D72E0ECDC0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9384" y="1141291"/>
                <a:ext cx="10459232" cy="5378511"/>
              </a:xfrm>
              <a:blipFill>
                <a:blip r:embed="rId3"/>
                <a:stretch>
                  <a:fillRect l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C5581E67-7930-4C77-9D59-FCA76475E8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64" t="53501" r="71988" b="41651"/>
          <a:stretch/>
        </p:blipFill>
        <p:spPr>
          <a:xfrm>
            <a:off x="2086542" y="2366799"/>
            <a:ext cx="3104776" cy="426761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C65EDE8-E7BF-4461-8FA0-0F0B70D85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4810" y="-50585"/>
            <a:ext cx="7356677" cy="559912"/>
          </a:xfrm>
        </p:spPr>
        <p:txBody>
          <a:bodyPr/>
          <a:lstStyle/>
          <a:p>
            <a:r>
              <a:rPr lang="fr-FR" sz="2800" b="1" dirty="0"/>
              <a:t>The basic </a:t>
            </a:r>
            <a:r>
              <a:rPr lang="fr-FR" sz="2800" b="1" dirty="0" err="1"/>
              <a:t>integer</a:t>
            </a:r>
            <a:r>
              <a:rPr lang="fr-FR" sz="2800" b="1" dirty="0"/>
              <a:t> </a:t>
            </a:r>
            <a:r>
              <a:rPr lang="fr-FR" sz="2800" b="1" dirty="0" err="1"/>
              <a:t>ambiguity</a:t>
            </a:r>
            <a:r>
              <a:rPr lang="fr-FR" sz="2800" b="1" dirty="0"/>
              <a:t> </a:t>
            </a:r>
            <a:r>
              <a:rPr lang="fr-FR" sz="2800" b="1" dirty="0" err="1"/>
              <a:t>resolution</a:t>
            </a:r>
            <a:endParaRPr lang="en-US" sz="2800" b="1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24A33D5-8B0D-4654-B7FD-609136D12F0F}"/>
              </a:ext>
            </a:extLst>
          </p:cNvPr>
          <p:cNvSpPr txBox="1">
            <a:spLocks/>
          </p:cNvSpPr>
          <p:nvPr/>
        </p:nvSpPr>
        <p:spPr>
          <a:xfrm>
            <a:off x="783453" y="581379"/>
            <a:ext cx="1375225" cy="559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marR="0" lvl="6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marR="0" lvl="7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marR="0" lvl="8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r>
              <a:rPr lang="fr-FR" u="sng" dirty="0" err="1"/>
              <a:t>Steps</a:t>
            </a:r>
            <a:endParaRPr lang="en-US" u="sng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C6D6066-EC04-49EA-80FF-339FB68587D5}"/>
              </a:ext>
            </a:extLst>
          </p:cNvPr>
          <p:cNvCxnSpPr/>
          <p:nvPr/>
        </p:nvCxnSpPr>
        <p:spPr>
          <a:xfrm>
            <a:off x="9339966" y="5215961"/>
            <a:ext cx="0" cy="11461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DBEE4AD-007E-4601-835D-3EE6AFC093AA}"/>
              </a:ext>
            </a:extLst>
          </p:cNvPr>
          <p:cNvSpPr txBox="1"/>
          <p:nvPr/>
        </p:nvSpPr>
        <p:spPr>
          <a:xfrm>
            <a:off x="9595410" y="5583452"/>
            <a:ext cx="2379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inequalities</a:t>
            </a:r>
          </a:p>
          <a:p>
            <a:r>
              <a:rPr lang="en-US" dirty="0"/>
              <a:t>1 for each ambiguity to fix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2DEA99-6354-4673-AE1D-8561351365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195" t="42347" r="60934" b="35284"/>
          <a:stretch/>
        </p:blipFill>
        <p:spPr>
          <a:xfrm>
            <a:off x="7635558" y="2005128"/>
            <a:ext cx="3591937" cy="284774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AA5B75-1540-4CFB-9916-81EF9C524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E5DF-AF28-4567-A008-68278A736CD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635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7B41E-3B90-4D2A-8601-33E838F36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767" y="0"/>
            <a:ext cx="3494123" cy="651933"/>
          </a:xfrm>
        </p:spPr>
        <p:txBody>
          <a:bodyPr/>
          <a:lstStyle/>
          <a:p>
            <a:r>
              <a:rPr lang="fr-FR" sz="2800" b="1" dirty="0"/>
              <a:t>Table of contents</a:t>
            </a:r>
            <a:endParaRPr 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B81C0-D392-4F86-AFBD-F5F556212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en-US" sz="2400" dirty="0"/>
              <a:t>Introduction and Problem statement</a:t>
            </a:r>
          </a:p>
          <a:p>
            <a:pPr marL="514350" indent="-514350">
              <a:buAutoNum type="arabicParenR"/>
            </a:pPr>
            <a:endParaRPr lang="en-US" sz="2400" dirty="0"/>
          </a:p>
          <a:p>
            <a:pPr marL="514350" indent="-514350">
              <a:buAutoNum type="arabicParenR"/>
            </a:pPr>
            <a:r>
              <a:rPr lang="en-US" sz="2400" dirty="0"/>
              <a:t>The integer ambiguity resolution</a:t>
            </a:r>
          </a:p>
          <a:p>
            <a:pPr marL="514350" indent="-514350">
              <a:buAutoNum type="arabicParenR"/>
            </a:pPr>
            <a:endParaRPr lang="en-US" sz="2400" dirty="0"/>
          </a:p>
          <a:p>
            <a:pPr marL="514350" indent="-514350">
              <a:buAutoNum type="arabicParenR"/>
            </a:pPr>
            <a:r>
              <a:rPr lang="en-US" sz="2400" dirty="0"/>
              <a:t>Constrained integer ambiguity resolution</a:t>
            </a:r>
          </a:p>
          <a:p>
            <a:pPr marL="514350" indent="-514350">
              <a:buAutoNum type="arabicParenR"/>
            </a:pPr>
            <a:endParaRPr lang="en-US" sz="2400" dirty="0"/>
          </a:p>
          <a:p>
            <a:pPr marL="514350" indent="-514350">
              <a:buAutoNum type="arabicParenR"/>
            </a:pPr>
            <a:r>
              <a:rPr lang="en-US" sz="2400" dirty="0"/>
              <a:t>Results</a:t>
            </a:r>
          </a:p>
          <a:p>
            <a:pPr marL="514350" indent="-514350">
              <a:buAutoNum type="arabicParenR"/>
            </a:pPr>
            <a:endParaRPr lang="en-US" sz="2400" dirty="0"/>
          </a:p>
          <a:p>
            <a:pPr marL="514350" indent="-514350">
              <a:buAutoNum type="arabicParenR"/>
            </a:pPr>
            <a:r>
              <a:rPr lang="en-US" sz="2400" dirty="0"/>
              <a:t>Conclusion – Ways forward</a:t>
            </a:r>
          </a:p>
          <a:p>
            <a:pPr marL="514350" indent="-514350">
              <a:buAutoNum type="arabicParenR"/>
            </a:pPr>
            <a:endParaRPr lang="en-US" sz="2400" dirty="0"/>
          </a:p>
          <a:p>
            <a:pPr marL="514350" indent="-514350">
              <a:buAutoNum type="arabicParenR"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C2575-4D26-464D-BA4D-4CCE25C5F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E5DF-AF28-4567-A008-68278A736CD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602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FADBCA8-A7AF-41E1-978F-29980A818B44}"/>
                  </a:ext>
                </a:extLst>
              </p:cNvPr>
              <p:cNvSpPr/>
              <p:nvPr/>
            </p:nvSpPr>
            <p:spPr>
              <a:xfrm>
                <a:off x="4848688" y="930464"/>
                <a:ext cx="28278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)≤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FADBCA8-A7AF-41E1-978F-29980A818B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688" y="930464"/>
                <a:ext cx="2827825" cy="461665"/>
              </a:xfrm>
              <a:prstGeom prst="rect">
                <a:avLst/>
              </a:prstGeom>
              <a:blipFill>
                <a:blip r:embed="rId4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F7960395-2D1F-40F8-9DB0-D45E36B7F890}"/>
              </a:ext>
            </a:extLst>
          </p:cNvPr>
          <p:cNvSpPr txBox="1"/>
          <p:nvPr/>
        </p:nvSpPr>
        <p:spPr>
          <a:xfrm>
            <a:off x="793273" y="762158"/>
            <a:ext cx="3900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5. </a:t>
            </a:r>
            <a:r>
              <a:rPr lang="en-US" sz="2400" dirty="0"/>
              <a:t>Search</a:t>
            </a:r>
            <a:r>
              <a:rPr lang="fr-FR" sz="2400" dirty="0"/>
              <a:t> for candidates</a:t>
            </a:r>
            <a:endParaRPr lang="en-US" sz="2400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3C1C937-E4A3-4A7E-B0B7-54B38025F2FD}"/>
              </a:ext>
            </a:extLst>
          </p:cNvPr>
          <p:cNvSpPr txBox="1">
            <a:spLocks/>
          </p:cNvSpPr>
          <p:nvPr/>
        </p:nvSpPr>
        <p:spPr>
          <a:xfrm>
            <a:off x="2743286" y="62775"/>
            <a:ext cx="7356677" cy="559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marR="0" lvl="6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marR="0" lvl="7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marR="0" lvl="8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r>
              <a:rPr lang="fr-FR" sz="2800" b="1" dirty="0"/>
              <a:t>The basic </a:t>
            </a:r>
            <a:r>
              <a:rPr lang="fr-FR" sz="2800" b="1" dirty="0" err="1"/>
              <a:t>integer</a:t>
            </a:r>
            <a:r>
              <a:rPr lang="fr-FR" sz="2800" b="1" dirty="0"/>
              <a:t> </a:t>
            </a:r>
            <a:r>
              <a:rPr lang="fr-FR" sz="2800" b="1" dirty="0" err="1"/>
              <a:t>ambiguity</a:t>
            </a:r>
            <a:r>
              <a:rPr lang="fr-FR" sz="2800" b="1" dirty="0"/>
              <a:t> </a:t>
            </a:r>
            <a:r>
              <a:rPr lang="fr-FR" sz="2800" b="1" dirty="0" err="1"/>
              <a:t>resolution</a:t>
            </a:r>
            <a:endParaRPr lang="en-US" sz="2800" b="1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9BDECE7-2ED3-43BE-9C6A-018E94DD4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E5DF-AF28-4567-A008-68278A736CD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956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0B4A981-D1F1-454A-8B84-96C691DD88D9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2207199" y="1392129"/>
            <a:ext cx="4055402" cy="794504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FADBCA8-A7AF-41E1-978F-29980A818B44}"/>
                  </a:ext>
                </a:extLst>
              </p:cNvPr>
              <p:cNvSpPr/>
              <p:nvPr/>
            </p:nvSpPr>
            <p:spPr>
              <a:xfrm>
                <a:off x="4848688" y="930464"/>
                <a:ext cx="28278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)≤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FADBCA8-A7AF-41E1-978F-29980A818B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688" y="930464"/>
                <a:ext cx="2827825" cy="461665"/>
              </a:xfrm>
              <a:prstGeom prst="rect">
                <a:avLst/>
              </a:prstGeom>
              <a:blipFill>
                <a:blip r:embed="rId4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8DD9A9-3AE6-4375-881B-7511D1093A60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5558231" y="1392129"/>
            <a:ext cx="704370" cy="763793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B6940B6-DEB5-4263-BF12-D8F87FC91DA1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262601" y="1392129"/>
            <a:ext cx="3017414" cy="760356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7960395-2D1F-40F8-9DB0-D45E36B7F890}"/>
              </a:ext>
            </a:extLst>
          </p:cNvPr>
          <p:cNvSpPr txBox="1"/>
          <p:nvPr/>
        </p:nvSpPr>
        <p:spPr>
          <a:xfrm>
            <a:off x="793273" y="762158"/>
            <a:ext cx="3900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5. </a:t>
            </a:r>
            <a:r>
              <a:rPr lang="en-US" sz="2400" dirty="0"/>
              <a:t>Search</a:t>
            </a:r>
            <a:r>
              <a:rPr lang="fr-FR" sz="2400" dirty="0"/>
              <a:t> for candidates</a:t>
            </a:r>
            <a:endParaRPr lang="en-US" sz="2400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3C1C937-E4A3-4A7E-B0B7-54B38025F2FD}"/>
              </a:ext>
            </a:extLst>
          </p:cNvPr>
          <p:cNvSpPr txBox="1">
            <a:spLocks/>
          </p:cNvSpPr>
          <p:nvPr/>
        </p:nvSpPr>
        <p:spPr>
          <a:xfrm>
            <a:off x="2743286" y="62775"/>
            <a:ext cx="7356677" cy="559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marR="0" lvl="6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marR="0" lvl="7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marR="0" lvl="8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r>
              <a:rPr lang="fr-FR" sz="2800" b="1" dirty="0"/>
              <a:t>The basic </a:t>
            </a:r>
            <a:r>
              <a:rPr lang="fr-FR" sz="2800" b="1" dirty="0" err="1"/>
              <a:t>integer</a:t>
            </a:r>
            <a:r>
              <a:rPr lang="fr-FR" sz="2800" b="1" dirty="0"/>
              <a:t> </a:t>
            </a:r>
            <a:r>
              <a:rPr lang="fr-FR" sz="2800" b="1" dirty="0" err="1"/>
              <a:t>ambiguity</a:t>
            </a:r>
            <a:r>
              <a:rPr lang="fr-FR" sz="2800" b="1" dirty="0"/>
              <a:t> </a:t>
            </a:r>
            <a:r>
              <a:rPr lang="fr-FR" sz="2800" b="1" dirty="0" err="1"/>
              <a:t>resolution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7977B68-9DB6-4F8B-88A1-02A7CC24BF35}"/>
                  </a:ext>
                </a:extLst>
              </p:cNvPr>
              <p:cNvSpPr txBox="1"/>
              <p:nvPr/>
            </p:nvSpPr>
            <p:spPr>
              <a:xfrm>
                <a:off x="3503021" y="1435186"/>
                <a:ext cx="485069" cy="371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7977B68-9DB6-4F8B-88A1-02A7CC24B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021" y="1435186"/>
                <a:ext cx="485069" cy="371961"/>
              </a:xfrm>
              <a:prstGeom prst="rect">
                <a:avLst/>
              </a:prstGeom>
              <a:blipFill>
                <a:blip r:embed="rId8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8B93F26-4746-4BBD-A1F9-97FB402CE391}"/>
                  </a:ext>
                </a:extLst>
              </p:cNvPr>
              <p:cNvSpPr txBox="1"/>
              <p:nvPr/>
            </p:nvSpPr>
            <p:spPr>
              <a:xfrm>
                <a:off x="5966841" y="1560435"/>
                <a:ext cx="490006" cy="3725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8B93F26-4746-4BBD-A1F9-97FB402CE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841" y="1560435"/>
                <a:ext cx="490006" cy="372538"/>
              </a:xfrm>
              <a:prstGeom prst="rect">
                <a:avLst/>
              </a:prstGeom>
              <a:blipFill>
                <a:blip r:embed="rId9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494158A-37E8-4733-82D1-85B606CDEAE0}"/>
                  </a:ext>
                </a:extLst>
              </p:cNvPr>
              <p:cNvSpPr txBox="1"/>
              <p:nvPr/>
            </p:nvSpPr>
            <p:spPr>
              <a:xfrm>
                <a:off x="8082522" y="1534992"/>
                <a:ext cx="490006" cy="373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494158A-37E8-4733-82D1-85B606CDE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2522" y="1534992"/>
                <a:ext cx="490006" cy="373885"/>
              </a:xfrm>
              <a:prstGeom prst="rect">
                <a:avLst/>
              </a:prstGeom>
              <a:blipFill>
                <a:blip r:embed="rId10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9BDECE7-2ED3-43BE-9C6A-018E94DD4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E5DF-AF28-4567-A008-68278A736CD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5264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0B4A981-D1F1-454A-8B84-96C691DD88D9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flipH="1">
            <a:off x="2207199" y="1392129"/>
            <a:ext cx="4055402" cy="794504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41643C1-FD95-4698-8D0A-79B6CB7C0D25}"/>
                  </a:ext>
                </a:extLst>
              </p14:cNvPr>
              <p14:cNvContentPartPr/>
              <p14:nvPr/>
            </p14:nvContentPartPr>
            <p14:xfrm>
              <a:off x="7884398" y="2194815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41643C1-FD95-4698-8D0A-79B6CB7C0D2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80078" y="2190495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FADBCA8-A7AF-41E1-978F-29980A818B44}"/>
                  </a:ext>
                </a:extLst>
              </p:cNvPr>
              <p:cNvSpPr/>
              <p:nvPr/>
            </p:nvSpPr>
            <p:spPr>
              <a:xfrm>
                <a:off x="4848688" y="930464"/>
                <a:ext cx="28278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)≤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FADBCA8-A7AF-41E1-978F-29980A818B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688" y="930464"/>
                <a:ext cx="2827825" cy="461665"/>
              </a:xfrm>
              <a:prstGeom prst="rect">
                <a:avLst/>
              </a:prstGeom>
              <a:blipFill>
                <a:blip r:embed="rId4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8DD9A9-3AE6-4375-881B-7511D1093A60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flipH="1">
            <a:off x="5558231" y="1392129"/>
            <a:ext cx="704370" cy="763793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B6940B6-DEB5-4263-BF12-D8F87FC91DA1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>
            <a:off x="6262601" y="1392129"/>
            <a:ext cx="3017414" cy="760356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D27EE9A-D872-4A96-B1B7-62C5E9469601}"/>
                  </a:ext>
                </a:extLst>
              </p:cNvPr>
              <p:cNvSpPr/>
              <p:nvPr/>
            </p:nvSpPr>
            <p:spPr>
              <a:xfrm>
                <a:off x="647509" y="2186633"/>
                <a:ext cx="3119380" cy="4030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≤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D27EE9A-D872-4A96-B1B7-62C5E94696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09" y="2186633"/>
                <a:ext cx="3119380" cy="403059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054134C-3D7A-41BA-BB3D-DC427F72E1EA}"/>
                  </a:ext>
                </a:extLst>
              </p:cNvPr>
              <p:cNvSpPr/>
              <p:nvPr/>
            </p:nvSpPr>
            <p:spPr>
              <a:xfrm>
                <a:off x="3993027" y="2155922"/>
                <a:ext cx="3130408" cy="4037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≤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054134C-3D7A-41BA-BB3D-DC427F72E1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027" y="2155922"/>
                <a:ext cx="3130408" cy="40370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F573D82-D37E-4B19-9D38-A0F32611FE7E}"/>
                  </a:ext>
                </a:extLst>
              </p:cNvPr>
              <p:cNvSpPr/>
              <p:nvPr/>
            </p:nvSpPr>
            <p:spPr>
              <a:xfrm>
                <a:off x="7714811" y="2152485"/>
                <a:ext cx="3130408" cy="405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≤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F573D82-D37E-4B19-9D38-A0F32611FE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4811" y="2152485"/>
                <a:ext cx="3130408" cy="405176"/>
              </a:xfrm>
              <a:prstGeom prst="rect">
                <a:avLst/>
              </a:prstGeom>
              <a:blipFill>
                <a:blip r:embed="rId7"/>
                <a:stretch>
                  <a:fillRect b="-16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F7960395-2D1F-40F8-9DB0-D45E36B7F890}"/>
              </a:ext>
            </a:extLst>
          </p:cNvPr>
          <p:cNvSpPr txBox="1"/>
          <p:nvPr/>
        </p:nvSpPr>
        <p:spPr>
          <a:xfrm>
            <a:off x="793273" y="762158"/>
            <a:ext cx="3900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5. </a:t>
            </a:r>
            <a:r>
              <a:rPr lang="en-US" sz="2400" dirty="0"/>
              <a:t>Search</a:t>
            </a:r>
            <a:r>
              <a:rPr lang="fr-FR" sz="2400" dirty="0"/>
              <a:t> for candidates</a:t>
            </a:r>
            <a:endParaRPr lang="en-US" sz="2400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3C1C937-E4A3-4A7E-B0B7-54B38025F2FD}"/>
              </a:ext>
            </a:extLst>
          </p:cNvPr>
          <p:cNvSpPr txBox="1">
            <a:spLocks/>
          </p:cNvSpPr>
          <p:nvPr/>
        </p:nvSpPr>
        <p:spPr>
          <a:xfrm>
            <a:off x="2743286" y="62775"/>
            <a:ext cx="7356677" cy="559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marR="0" lvl="6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marR="0" lvl="7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marR="0" lvl="8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r>
              <a:rPr lang="fr-FR" sz="2800" b="1" dirty="0"/>
              <a:t>The basic </a:t>
            </a:r>
            <a:r>
              <a:rPr lang="fr-FR" sz="2800" b="1" dirty="0" err="1"/>
              <a:t>integer</a:t>
            </a:r>
            <a:r>
              <a:rPr lang="fr-FR" sz="2800" b="1" dirty="0"/>
              <a:t> </a:t>
            </a:r>
            <a:r>
              <a:rPr lang="fr-FR" sz="2800" b="1" dirty="0" err="1"/>
              <a:t>ambiguity</a:t>
            </a:r>
            <a:r>
              <a:rPr lang="fr-FR" sz="2800" b="1" dirty="0"/>
              <a:t> </a:t>
            </a:r>
            <a:r>
              <a:rPr lang="fr-FR" sz="2800" b="1" dirty="0" err="1"/>
              <a:t>resolution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7977B68-9DB6-4F8B-88A1-02A7CC24BF35}"/>
                  </a:ext>
                </a:extLst>
              </p:cNvPr>
              <p:cNvSpPr txBox="1"/>
              <p:nvPr/>
            </p:nvSpPr>
            <p:spPr>
              <a:xfrm>
                <a:off x="3503021" y="1435186"/>
                <a:ext cx="485069" cy="371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7977B68-9DB6-4F8B-88A1-02A7CC24B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021" y="1435186"/>
                <a:ext cx="485069" cy="371961"/>
              </a:xfrm>
              <a:prstGeom prst="rect">
                <a:avLst/>
              </a:prstGeom>
              <a:blipFill>
                <a:blip r:embed="rId8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8B93F26-4746-4BBD-A1F9-97FB402CE391}"/>
                  </a:ext>
                </a:extLst>
              </p:cNvPr>
              <p:cNvSpPr txBox="1"/>
              <p:nvPr/>
            </p:nvSpPr>
            <p:spPr>
              <a:xfrm>
                <a:off x="5966841" y="1560435"/>
                <a:ext cx="490006" cy="3725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8B93F26-4746-4BBD-A1F9-97FB402CE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841" y="1560435"/>
                <a:ext cx="490006" cy="372538"/>
              </a:xfrm>
              <a:prstGeom prst="rect">
                <a:avLst/>
              </a:prstGeom>
              <a:blipFill>
                <a:blip r:embed="rId9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494158A-37E8-4733-82D1-85B606CDEAE0}"/>
                  </a:ext>
                </a:extLst>
              </p:cNvPr>
              <p:cNvSpPr txBox="1"/>
              <p:nvPr/>
            </p:nvSpPr>
            <p:spPr>
              <a:xfrm>
                <a:off x="8082522" y="1534992"/>
                <a:ext cx="490006" cy="373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494158A-37E8-4733-82D1-85B606CDE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2522" y="1534992"/>
                <a:ext cx="490006" cy="373885"/>
              </a:xfrm>
              <a:prstGeom prst="rect">
                <a:avLst/>
              </a:prstGeom>
              <a:blipFill>
                <a:blip r:embed="rId10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9BDECE7-2ED3-43BE-9C6A-018E94DD4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E5DF-AF28-4567-A008-68278A736CD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095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0B4A981-D1F1-454A-8B84-96C691DD88D9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flipH="1">
            <a:off x="2207199" y="1392129"/>
            <a:ext cx="4055402" cy="794504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41643C1-FD95-4698-8D0A-79B6CB7C0D25}"/>
                  </a:ext>
                </a:extLst>
              </p14:cNvPr>
              <p14:cNvContentPartPr/>
              <p14:nvPr/>
            </p14:nvContentPartPr>
            <p14:xfrm>
              <a:off x="7884398" y="2194815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41643C1-FD95-4698-8D0A-79B6CB7C0D2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80078" y="2190495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FADBCA8-A7AF-41E1-978F-29980A818B44}"/>
                  </a:ext>
                </a:extLst>
              </p:cNvPr>
              <p:cNvSpPr/>
              <p:nvPr/>
            </p:nvSpPr>
            <p:spPr>
              <a:xfrm>
                <a:off x="4848688" y="930464"/>
                <a:ext cx="28278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)≤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FADBCA8-A7AF-41E1-978F-29980A818B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688" y="930464"/>
                <a:ext cx="2827825" cy="461665"/>
              </a:xfrm>
              <a:prstGeom prst="rect">
                <a:avLst/>
              </a:prstGeom>
              <a:blipFill>
                <a:blip r:embed="rId4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8DD9A9-3AE6-4375-881B-7511D1093A60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flipH="1">
            <a:off x="5558231" y="1392129"/>
            <a:ext cx="704370" cy="763793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B6940B6-DEB5-4263-BF12-D8F87FC91DA1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>
            <a:off x="6262601" y="1392129"/>
            <a:ext cx="3017414" cy="760356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D27EE9A-D872-4A96-B1B7-62C5E9469601}"/>
                  </a:ext>
                </a:extLst>
              </p:cNvPr>
              <p:cNvSpPr/>
              <p:nvPr/>
            </p:nvSpPr>
            <p:spPr>
              <a:xfrm>
                <a:off x="647509" y="2186633"/>
                <a:ext cx="3119380" cy="4030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≤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fr-FR" sz="2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D27EE9A-D872-4A96-B1B7-62C5E94696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09" y="2186633"/>
                <a:ext cx="3119380" cy="403059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054134C-3D7A-41BA-BB3D-DC427F72E1EA}"/>
                  </a:ext>
                </a:extLst>
              </p:cNvPr>
              <p:cNvSpPr/>
              <p:nvPr/>
            </p:nvSpPr>
            <p:spPr>
              <a:xfrm>
                <a:off x="3993027" y="2155922"/>
                <a:ext cx="3130408" cy="4037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≤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054134C-3D7A-41BA-BB3D-DC427F72E1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027" y="2155922"/>
                <a:ext cx="3130408" cy="40370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F573D82-D37E-4B19-9D38-A0F32611FE7E}"/>
                  </a:ext>
                </a:extLst>
              </p:cNvPr>
              <p:cNvSpPr/>
              <p:nvPr/>
            </p:nvSpPr>
            <p:spPr>
              <a:xfrm>
                <a:off x="7714811" y="2152485"/>
                <a:ext cx="3130408" cy="405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≤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F573D82-D37E-4B19-9D38-A0F32611FE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4811" y="2152485"/>
                <a:ext cx="3130408" cy="405176"/>
              </a:xfrm>
              <a:prstGeom prst="rect">
                <a:avLst/>
              </a:prstGeom>
              <a:blipFill>
                <a:blip r:embed="rId7"/>
                <a:stretch>
                  <a:fillRect b="-16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CEFB097-56D2-4924-83DE-543B02571545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1886369" y="2589692"/>
            <a:ext cx="320830" cy="747692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8000F68-094B-47E2-8AA0-A0725F9893FF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4611885" y="2559622"/>
            <a:ext cx="946346" cy="786711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A3A274F-2ED6-4C7B-B40A-59966D87369A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7661559" y="2557661"/>
            <a:ext cx="1618456" cy="807048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2B3D10-3D58-4AEA-8B53-252A6B69F028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9280015" y="2557661"/>
            <a:ext cx="1353249" cy="791038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B22FFAB-8B13-4820-BE7F-81900F1DE732}"/>
              </a:ext>
            </a:extLst>
          </p:cNvPr>
          <p:cNvCxnSpPr>
            <a:cxnSpLocks/>
          </p:cNvCxnSpPr>
          <p:nvPr/>
        </p:nvCxnSpPr>
        <p:spPr>
          <a:xfrm flipH="1">
            <a:off x="1557158" y="3645161"/>
            <a:ext cx="329208" cy="936297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E9F240C-8DDD-4228-A6E7-7508A6A77243}"/>
              </a:ext>
            </a:extLst>
          </p:cNvPr>
          <p:cNvCxnSpPr>
            <a:cxnSpLocks/>
          </p:cNvCxnSpPr>
          <p:nvPr/>
        </p:nvCxnSpPr>
        <p:spPr>
          <a:xfrm>
            <a:off x="1886366" y="3645161"/>
            <a:ext cx="326925" cy="882998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B64EADF-338C-4971-BAD5-141A04C65B30}"/>
              </a:ext>
            </a:extLst>
          </p:cNvPr>
          <p:cNvCxnSpPr>
            <a:cxnSpLocks/>
          </p:cNvCxnSpPr>
          <p:nvPr/>
        </p:nvCxnSpPr>
        <p:spPr>
          <a:xfrm flipH="1">
            <a:off x="4208745" y="3654110"/>
            <a:ext cx="403135" cy="782158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10F489-EE88-4501-8B6F-0C3AC3219109}"/>
              </a:ext>
            </a:extLst>
          </p:cNvPr>
          <p:cNvCxnSpPr>
            <a:cxnSpLocks/>
          </p:cNvCxnSpPr>
          <p:nvPr/>
        </p:nvCxnSpPr>
        <p:spPr>
          <a:xfrm>
            <a:off x="4611880" y="3654110"/>
            <a:ext cx="0" cy="822512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924524-3A4E-4FD2-914C-9ACD6CD0A22D}"/>
              </a:ext>
            </a:extLst>
          </p:cNvPr>
          <p:cNvCxnSpPr>
            <a:cxnSpLocks/>
          </p:cNvCxnSpPr>
          <p:nvPr/>
        </p:nvCxnSpPr>
        <p:spPr>
          <a:xfrm>
            <a:off x="4611880" y="3654110"/>
            <a:ext cx="467424" cy="782158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6892E2-E531-4B13-90CB-07BF13BB8500}"/>
              </a:ext>
            </a:extLst>
          </p:cNvPr>
          <p:cNvCxnSpPr>
            <a:cxnSpLocks/>
          </p:cNvCxnSpPr>
          <p:nvPr/>
        </p:nvCxnSpPr>
        <p:spPr>
          <a:xfrm flipH="1">
            <a:off x="7676513" y="3749541"/>
            <a:ext cx="2" cy="778618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BBA37BB-A555-4DED-B02A-9954407F7CA1}"/>
              </a:ext>
            </a:extLst>
          </p:cNvPr>
          <p:cNvCxnSpPr>
            <a:cxnSpLocks/>
          </p:cNvCxnSpPr>
          <p:nvPr/>
        </p:nvCxnSpPr>
        <p:spPr>
          <a:xfrm>
            <a:off x="10596543" y="3760581"/>
            <a:ext cx="0" cy="767578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7960395-2D1F-40F8-9DB0-D45E36B7F890}"/>
              </a:ext>
            </a:extLst>
          </p:cNvPr>
          <p:cNvSpPr txBox="1"/>
          <p:nvPr/>
        </p:nvSpPr>
        <p:spPr>
          <a:xfrm>
            <a:off x="793273" y="762158"/>
            <a:ext cx="3900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5. </a:t>
            </a:r>
            <a:r>
              <a:rPr lang="en-US" sz="2400" dirty="0"/>
              <a:t>Search</a:t>
            </a:r>
            <a:r>
              <a:rPr lang="fr-FR" sz="2400" dirty="0"/>
              <a:t> for candidates</a:t>
            </a:r>
            <a:endParaRPr lang="en-US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EDFAEC4-5E88-49FF-8405-6C6E45EFF40E}"/>
              </a:ext>
            </a:extLst>
          </p:cNvPr>
          <p:cNvSpPr txBox="1"/>
          <p:nvPr/>
        </p:nvSpPr>
        <p:spPr>
          <a:xfrm>
            <a:off x="1262754" y="4585422"/>
            <a:ext cx="10648696" cy="31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..             ..                                    ..        ..          ..		                ..     	                                       ..</a:t>
            </a:r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3C1C937-E4A3-4A7E-B0B7-54B38025F2FD}"/>
              </a:ext>
            </a:extLst>
          </p:cNvPr>
          <p:cNvSpPr txBox="1">
            <a:spLocks/>
          </p:cNvSpPr>
          <p:nvPr/>
        </p:nvSpPr>
        <p:spPr>
          <a:xfrm>
            <a:off x="2743286" y="62775"/>
            <a:ext cx="7356677" cy="559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marR="0" lvl="6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marR="0" lvl="7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marR="0" lvl="8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r>
              <a:rPr lang="fr-FR" sz="2800" b="1" dirty="0"/>
              <a:t>The basic </a:t>
            </a:r>
            <a:r>
              <a:rPr lang="fr-FR" sz="2800" b="1" dirty="0" err="1"/>
              <a:t>integer</a:t>
            </a:r>
            <a:r>
              <a:rPr lang="fr-FR" sz="2800" b="1" dirty="0"/>
              <a:t> </a:t>
            </a:r>
            <a:r>
              <a:rPr lang="fr-FR" sz="2800" b="1" dirty="0" err="1"/>
              <a:t>ambiguity</a:t>
            </a:r>
            <a:r>
              <a:rPr lang="fr-FR" sz="2800" b="1" dirty="0"/>
              <a:t> </a:t>
            </a:r>
            <a:r>
              <a:rPr lang="fr-FR" sz="2800" b="1" dirty="0" err="1"/>
              <a:t>resolution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7977B68-9DB6-4F8B-88A1-02A7CC24BF35}"/>
                  </a:ext>
                </a:extLst>
              </p:cNvPr>
              <p:cNvSpPr txBox="1"/>
              <p:nvPr/>
            </p:nvSpPr>
            <p:spPr>
              <a:xfrm>
                <a:off x="3503021" y="1435186"/>
                <a:ext cx="485069" cy="371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7977B68-9DB6-4F8B-88A1-02A7CC24B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021" y="1435186"/>
                <a:ext cx="485069" cy="371961"/>
              </a:xfrm>
              <a:prstGeom prst="rect">
                <a:avLst/>
              </a:prstGeom>
              <a:blipFill>
                <a:blip r:embed="rId8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8B93F26-4746-4BBD-A1F9-97FB402CE391}"/>
                  </a:ext>
                </a:extLst>
              </p:cNvPr>
              <p:cNvSpPr txBox="1"/>
              <p:nvPr/>
            </p:nvSpPr>
            <p:spPr>
              <a:xfrm>
                <a:off x="5966841" y="1560435"/>
                <a:ext cx="490006" cy="3725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8B93F26-4746-4BBD-A1F9-97FB402CE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841" y="1560435"/>
                <a:ext cx="490006" cy="372538"/>
              </a:xfrm>
              <a:prstGeom prst="rect">
                <a:avLst/>
              </a:prstGeom>
              <a:blipFill>
                <a:blip r:embed="rId9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494158A-37E8-4733-82D1-85B606CDEAE0}"/>
                  </a:ext>
                </a:extLst>
              </p:cNvPr>
              <p:cNvSpPr txBox="1"/>
              <p:nvPr/>
            </p:nvSpPr>
            <p:spPr>
              <a:xfrm>
                <a:off x="8082522" y="1534992"/>
                <a:ext cx="490006" cy="373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494158A-37E8-4733-82D1-85B606CDE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2522" y="1534992"/>
                <a:ext cx="490006" cy="373885"/>
              </a:xfrm>
              <a:prstGeom prst="rect">
                <a:avLst/>
              </a:prstGeom>
              <a:blipFill>
                <a:blip r:embed="rId10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EF4D9934-CE52-4FF7-8DD0-2703497C99D9}"/>
              </a:ext>
            </a:extLst>
          </p:cNvPr>
          <p:cNvSpPr txBox="1"/>
          <p:nvPr/>
        </p:nvSpPr>
        <p:spPr>
          <a:xfrm>
            <a:off x="1557158" y="3331841"/>
            <a:ext cx="10648696" cy="31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..			   .. 			          ..			            ..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9BDECE7-2ED3-43BE-9C6A-018E94DD4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E5DF-AF28-4567-A008-68278A736CD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451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0B4A981-D1F1-454A-8B84-96C691DD88D9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flipH="1">
            <a:off x="2207199" y="1392129"/>
            <a:ext cx="4055402" cy="794504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41643C1-FD95-4698-8D0A-79B6CB7C0D25}"/>
                  </a:ext>
                </a:extLst>
              </p14:cNvPr>
              <p14:cNvContentPartPr/>
              <p14:nvPr/>
            </p14:nvContentPartPr>
            <p14:xfrm>
              <a:off x="7884398" y="2194815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41643C1-FD95-4698-8D0A-79B6CB7C0D2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80078" y="2190495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FADBCA8-A7AF-41E1-978F-29980A818B44}"/>
                  </a:ext>
                </a:extLst>
              </p:cNvPr>
              <p:cNvSpPr/>
              <p:nvPr/>
            </p:nvSpPr>
            <p:spPr>
              <a:xfrm>
                <a:off x="4848688" y="930464"/>
                <a:ext cx="28278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)≤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FADBCA8-A7AF-41E1-978F-29980A818B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688" y="930464"/>
                <a:ext cx="2827825" cy="461665"/>
              </a:xfrm>
              <a:prstGeom prst="rect">
                <a:avLst/>
              </a:prstGeom>
              <a:blipFill>
                <a:blip r:embed="rId4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8DD9A9-3AE6-4375-881B-7511D1093A60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flipH="1">
            <a:off x="5558231" y="1392129"/>
            <a:ext cx="704370" cy="763793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B6940B6-DEB5-4263-BF12-D8F87FC91DA1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>
            <a:off x="6262601" y="1392129"/>
            <a:ext cx="3017414" cy="760356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D27EE9A-D872-4A96-B1B7-62C5E9469601}"/>
                  </a:ext>
                </a:extLst>
              </p:cNvPr>
              <p:cNvSpPr/>
              <p:nvPr/>
            </p:nvSpPr>
            <p:spPr>
              <a:xfrm>
                <a:off x="647509" y="2186633"/>
                <a:ext cx="3119380" cy="4030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≤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D27EE9A-D872-4A96-B1B7-62C5E94696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09" y="2186633"/>
                <a:ext cx="3119380" cy="403059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054134C-3D7A-41BA-BB3D-DC427F72E1EA}"/>
                  </a:ext>
                </a:extLst>
              </p:cNvPr>
              <p:cNvSpPr/>
              <p:nvPr/>
            </p:nvSpPr>
            <p:spPr>
              <a:xfrm>
                <a:off x="3993027" y="2155922"/>
                <a:ext cx="3130408" cy="4037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≤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054134C-3D7A-41BA-BB3D-DC427F72E1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027" y="2155922"/>
                <a:ext cx="3130408" cy="40370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F573D82-D37E-4B19-9D38-A0F32611FE7E}"/>
                  </a:ext>
                </a:extLst>
              </p:cNvPr>
              <p:cNvSpPr/>
              <p:nvPr/>
            </p:nvSpPr>
            <p:spPr>
              <a:xfrm>
                <a:off x="7714811" y="2152485"/>
                <a:ext cx="3130408" cy="405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≤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F573D82-D37E-4B19-9D38-A0F32611FE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4811" y="2152485"/>
                <a:ext cx="3130408" cy="405176"/>
              </a:xfrm>
              <a:prstGeom prst="rect">
                <a:avLst/>
              </a:prstGeom>
              <a:blipFill>
                <a:blip r:embed="rId7"/>
                <a:stretch>
                  <a:fillRect b="-16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CEFB097-56D2-4924-83DE-543B02571545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1886370" y="2589692"/>
            <a:ext cx="320829" cy="747692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8000F68-094B-47E2-8AA0-A0725F9893FF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4611883" y="2559622"/>
            <a:ext cx="946348" cy="786711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A3A274F-2ED6-4C7B-B40A-59966D87369A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7661559" y="2557661"/>
            <a:ext cx="1618456" cy="807048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2B3D10-3D58-4AEA-8B53-252A6B69F028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9280015" y="2557661"/>
            <a:ext cx="1353249" cy="791038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B22FFAB-8B13-4820-BE7F-81900F1DE732}"/>
              </a:ext>
            </a:extLst>
          </p:cNvPr>
          <p:cNvCxnSpPr>
            <a:cxnSpLocks/>
          </p:cNvCxnSpPr>
          <p:nvPr/>
        </p:nvCxnSpPr>
        <p:spPr>
          <a:xfrm flipH="1">
            <a:off x="1557158" y="3645161"/>
            <a:ext cx="329208" cy="936297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E9F240C-8DDD-4228-A6E7-7508A6A77243}"/>
              </a:ext>
            </a:extLst>
          </p:cNvPr>
          <p:cNvCxnSpPr>
            <a:cxnSpLocks/>
          </p:cNvCxnSpPr>
          <p:nvPr/>
        </p:nvCxnSpPr>
        <p:spPr>
          <a:xfrm>
            <a:off x="1886366" y="3645161"/>
            <a:ext cx="326925" cy="882998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B64EADF-338C-4971-BAD5-141A04C65B30}"/>
              </a:ext>
            </a:extLst>
          </p:cNvPr>
          <p:cNvCxnSpPr>
            <a:cxnSpLocks/>
          </p:cNvCxnSpPr>
          <p:nvPr/>
        </p:nvCxnSpPr>
        <p:spPr>
          <a:xfrm flipH="1">
            <a:off x="4208745" y="3654110"/>
            <a:ext cx="403135" cy="782158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10F489-EE88-4501-8B6F-0C3AC3219109}"/>
              </a:ext>
            </a:extLst>
          </p:cNvPr>
          <p:cNvCxnSpPr>
            <a:cxnSpLocks/>
          </p:cNvCxnSpPr>
          <p:nvPr/>
        </p:nvCxnSpPr>
        <p:spPr>
          <a:xfrm>
            <a:off x="4611880" y="3654110"/>
            <a:ext cx="0" cy="822512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924524-3A4E-4FD2-914C-9ACD6CD0A22D}"/>
              </a:ext>
            </a:extLst>
          </p:cNvPr>
          <p:cNvCxnSpPr>
            <a:cxnSpLocks/>
          </p:cNvCxnSpPr>
          <p:nvPr/>
        </p:nvCxnSpPr>
        <p:spPr>
          <a:xfrm>
            <a:off x="4611880" y="3654110"/>
            <a:ext cx="467424" cy="782158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6892E2-E531-4B13-90CB-07BF13BB8500}"/>
              </a:ext>
            </a:extLst>
          </p:cNvPr>
          <p:cNvCxnSpPr>
            <a:cxnSpLocks/>
          </p:cNvCxnSpPr>
          <p:nvPr/>
        </p:nvCxnSpPr>
        <p:spPr>
          <a:xfrm flipH="1">
            <a:off x="7676513" y="3749541"/>
            <a:ext cx="2" cy="778618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BBA37BB-A555-4DED-B02A-9954407F7CA1}"/>
              </a:ext>
            </a:extLst>
          </p:cNvPr>
          <p:cNvCxnSpPr>
            <a:cxnSpLocks/>
          </p:cNvCxnSpPr>
          <p:nvPr/>
        </p:nvCxnSpPr>
        <p:spPr>
          <a:xfrm>
            <a:off x="10596543" y="3760581"/>
            <a:ext cx="0" cy="767578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7960395-2D1F-40F8-9DB0-D45E36B7F890}"/>
              </a:ext>
            </a:extLst>
          </p:cNvPr>
          <p:cNvSpPr txBox="1"/>
          <p:nvPr/>
        </p:nvSpPr>
        <p:spPr>
          <a:xfrm>
            <a:off x="793273" y="762158"/>
            <a:ext cx="3900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5. </a:t>
            </a:r>
            <a:r>
              <a:rPr lang="en-US" sz="2400" dirty="0"/>
              <a:t>Search</a:t>
            </a:r>
            <a:r>
              <a:rPr lang="fr-FR" sz="2400" dirty="0"/>
              <a:t> for candidates</a:t>
            </a:r>
            <a:endParaRPr lang="en-US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EDFAEC4-5E88-49FF-8405-6C6E45EFF40E}"/>
              </a:ext>
            </a:extLst>
          </p:cNvPr>
          <p:cNvSpPr txBox="1"/>
          <p:nvPr/>
        </p:nvSpPr>
        <p:spPr>
          <a:xfrm>
            <a:off x="1262754" y="4585422"/>
            <a:ext cx="10648696" cy="31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..             ..                                    ..        ..          ..		                ..     	                                       ..</a:t>
            </a:r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3C1C937-E4A3-4A7E-B0B7-54B38025F2FD}"/>
              </a:ext>
            </a:extLst>
          </p:cNvPr>
          <p:cNvSpPr txBox="1">
            <a:spLocks/>
          </p:cNvSpPr>
          <p:nvPr/>
        </p:nvSpPr>
        <p:spPr>
          <a:xfrm>
            <a:off x="2743286" y="62775"/>
            <a:ext cx="7356677" cy="559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marR="0" lvl="6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marR="0" lvl="7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marR="0" lvl="8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r>
              <a:rPr lang="fr-FR" sz="2800" b="1" dirty="0"/>
              <a:t>The basic </a:t>
            </a:r>
            <a:r>
              <a:rPr lang="fr-FR" sz="2800" b="1" dirty="0" err="1"/>
              <a:t>integer</a:t>
            </a:r>
            <a:r>
              <a:rPr lang="fr-FR" sz="2800" b="1" dirty="0"/>
              <a:t> </a:t>
            </a:r>
            <a:r>
              <a:rPr lang="fr-FR" sz="2800" b="1" dirty="0" err="1"/>
              <a:t>ambiguity</a:t>
            </a:r>
            <a:r>
              <a:rPr lang="fr-FR" sz="2800" b="1" dirty="0"/>
              <a:t> </a:t>
            </a:r>
            <a:r>
              <a:rPr lang="fr-FR" sz="2800" b="1" dirty="0" err="1"/>
              <a:t>resolution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7977B68-9DB6-4F8B-88A1-02A7CC24BF35}"/>
                  </a:ext>
                </a:extLst>
              </p:cNvPr>
              <p:cNvSpPr txBox="1"/>
              <p:nvPr/>
            </p:nvSpPr>
            <p:spPr>
              <a:xfrm>
                <a:off x="3503021" y="1435186"/>
                <a:ext cx="485069" cy="371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7977B68-9DB6-4F8B-88A1-02A7CC24B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021" y="1435186"/>
                <a:ext cx="485069" cy="371961"/>
              </a:xfrm>
              <a:prstGeom prst="rect">
                <a:avLst/>
              </a:prstGeom>
              <a:blipFill>
                <a:blip r:embed="rId8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8B93F26-4746-4BBD-A1F9-97FB402CE391}"/>
                  </a:ext>
                </a:extLst>
              </p:cNvPr>
              <p:cNvSpPr txBox="1"/>
              <p:nvPr/>
            </p:nvSpPr>
            <p:spPr>
              <a:xfrm>
                <a:off x="5966841" y="1560435"/>
                <a:ext cx="490006" cy="3725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8B93F26-4746-4BBD-A1F9-97FB402CE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841" y="1560435"/>
                <a:ext cx="490006" cy="372538"/>
              </a:xfrm>
              <a:prstGeom prst="rect">
                <a:avLst/>
              </a:prstGeom>
              <a:blipFill>
                <a:blip r:embed="rId9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494158A-37E8-4733-82D1-85B606CDEAE0}"/>
                  </a:ext>
                </a:extLst>
              </p:cNvPr>
              <p:cNvSpPr txBox="1"/>
              <p:nvPr/>
            </p:nvSpPr>
            <p:spPr>
              <a:xfrm>
                <a:off x="8082522" y="1534992"/>
                <a:ext cx="490006" cy="373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494158A-37E8-4733-82D1-85B606CDE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2522" y="1534992"/>
                <a:ext cx="490006" cy="373885"/>
              </a:xfrm>
              <a:prstGeom prst="rect">
                <a:avLst/>
              </a:prstGeom>
              <a:blipFill>
                <a:blip r:embed="rId10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EF4D9934-CE52-4FF7-8DD0-2703497C99D9}"/>
              </a:ext>
            </a:extLst>
          </p:cNvPr>
          <p:cNvSpPr txBox="1"/>
          <p:nvPr/>
        </p:nvSpPr>
        <p:spPr>
          <a:xfrm>
            <a:off x="1557158" y="3331841"/>
            <a:ext cx="10648696" cy="31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..			   .. 			          ..			            ..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DE6B1F1-0B09-4C56-A62C-BAD61B9BBCD7}"/>
              </a:ext>
            </a:extLst>
          </p:cNvPr>
          <p:cNvCxnSpPr/>
          <p:nvPr/>
        </p:nvCxnSpPr>
        <p:spPr>
          <a:xfrm>
            <a:off x="11047961" y="936321"/>
            <a:ext cx="0" cy="4133589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E5A636D-39F8-4AC5-AF0F-FE9B964112EB}"/>
              </a:ext>
            </a:extLst>
          </p:cNvPr>
          <p:cNvSpPr txBox="1"/>
          <p:nvPr/>
        </p:nvSpPr>
        <p:spPr>
          <a:xfrm>
            <a:off x="11147700" y="2677276"/>
            <a:ext cx="111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 levels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530602F-7F8E-48E7-8735-A462E03E8C75}"/>
              </a:ext>
            </a:extLst>
          </p:cNvPr>
          <p:cNvCxnSpPr>
            <a:cxnSpLocks/>
          </p:cNvCxnSpPr>
          <p:nvPr/>
        </p:nvCxnSpPr>
        <p:spPr>
          <a:xfrm>
            <a:off x="793273" y="5160723"/>
            <a:ext cx="10254688" cy="56367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AB4E0CE-657B-443E-833D-96C075882E37}"/>
              </a:ext>
            </a:extLst>
          </p:cNvPr>
          <p:cNvSpPr txBox="1"/>
          <p:nvPr/>
        </p:nvSpPr>
        <p:spPr>
          <a:xfrm>
            <a:off x="5308837" y="5184742"/>
            <a:ext cx="111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Width ?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A28D8A2-2C29-436C-8B19-4D71D69CD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E5DF-AF28-4567-A008-68278A736CD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476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0B4A981-D1F1-454A-8B84-96C691DD88D9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flipH="1">
            <a:off x="2207199" y="1392129"/>
            <a:ext cx="4055402" cy="794504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41643C1-FD95-4698-8D0A-79B6CB7C0D25}"/>
                  </a:ext>
                </a:extLst>
              </p14:cNvPr>
              <p14:cNvContentPartPr/>
              <p14:nvPr/>
            </p14:nvContentPartPr>
            <p14:xfrm>
              <a:off x="7884398" y="2194815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41643C1-FD95-4698-8D0A-79B6CB7C0D2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80078" y="2190495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FADBCA8-A7AF-41E1-978F-29980A818B44}"/>
                  </a:ext>
                </a:extLst>
              </p:cNvPr>
              <p:cNvSpPr/>
              <p:nvPr/>
            </p:nvSpPr>
            <p:spPr>
              <a:xfrm>
                <a:off x="4848688" y="930464"/>
                <a:ext cx="28278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)≤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FADBCA8-A7AF-41E1-978F-29980A818B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688" y="930464"/>
                <a:ext cx="2827825" cy="461665"/>
              </a:xfrm>
              <a:prstGeom prst="rect">
                <a:avLst/>
              </a:prstGeom>
              <a:blipFill>
                <a:blip r:embed="rId4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8DD9A9-3AE6-4375-881B-7511D1093A60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flipH="1">
            <a:off x="5558231" y="1392129"/>
            <a:ext cx="704370" cy="763793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B6940B6-DEB5-4263-BF12-D8F87FC91DA1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>
            <a:off x="6262601" y="1392129"/>
            <a:ext cx="3017414" cy="76035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D27EE9A-D872-4A96-B1B7-62C5E9469601}"/>
                  </a:ext>
                </a:extLst>
              </p:cNvPr>
              <p:cNvSpPr/>
              <p:nvPr/>
            </p:nvSpPr>
            <p:spPr>
              <a:xfrm>
                <a:off x="647509" y="2186633"/>
                <a:ext cx="3119380" cy="4030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≤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D27EE9A-D872-4A96-B1B7-62C5E94696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09" y="2186633"/>
                <a:ext cx="3119380" cy="403059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054134C-3D7A-41BA-BB3D-DC427F72E1EA}"/>
                  </a:ext>
                </a:extLst>
              </p:cNvPr>
              <p:cNvSpPr/>
              <p:nvPr/>
            </p:nvSpPr>
            <p:spPr>
              <a:xfrm>
                <a:off x="3993027" y="2155922"/>
                <a:ext cx="3130408" cy="4037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≤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054134C-3D7A-41BA-BB3D-DC427F72E1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027" y="2155922"/>
                <a:ext cx="3130408" cy="40370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F573D82-D37E-4B19-9D38-A0F32611FE7E}"/>
                  </a:ext>
                </a:extLst>
              </p:cNvPr>
              <p:cNvSpPr/>
              <p:nvPr/>
            </p:nvSpPr>
            <p:spPr>
              <a:xfrm>
                <a:off x="7714811" y="2152485"/>
                <a:ext cx="3130408" cy="405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≤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F573D82-D37E-4B19-9D38-A0F32611FE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4811" y="2152485"/>
                <a:ext cx="3130408" cy="405176"/>
              </a:xfrm>
              <a:prstGeom prst="rect">
                <a:avLst/>
              </a:prstGeom>
              <a:blipFill>
                <a:blip r:embed="rId7"/>
                <a:stretch>
                  <a:fillRect b="-16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CEFB097-56D2-4924-83DE-543B02571545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1886370" y="2589692"/>
            <a:ext cx="320829" cy="747692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8000F68-094B-47E2-8AA0-A0725F9893FF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4611886" y="2559622"/>
            <a:ext cx="946345" cy="786711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A3A274F-2ED6-4C7B-B40A-59966D87369A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7661560" y="2557661"/>
            <a:ext cx="1618455" cy="80704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2B3D10-3D58-4AEA-8B53-252A6B69F028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9280015" y="2557661"/>
            <a:ext cx="1353249" cy="791038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B22FFAB-8B13-4820-BE7F-81900F1DE732}"/>
              </a:ext>
            </a:extLst>
          </p:cNvPr>
          <p:cNvCxnSpPr>
            <a:cxnSpLocks/>
          </p:cNvCxnSpPr>
          <p:nvPr/>
        </p:nvCxnSpPr>
        <p:spPr>
          <a:xfrm flipH="1">
            <a:off x="1557158" y="3645161"/>
            <a:ext cx="329208" cy="936297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E9F240C-8DDD-4228-A6E7-7508A6A77243}"/>
              </a:ext>
            </a:extLst>
          </p:cNvPr>
          <p:cNvCxnSpPr>
            <a:cxnSpLocks/>
          </p:cNvCxnSpPr>
          <p:nvPr/>
        </p:nvCxnSpPr>
        <p:spPr>
          <a:xfrm>
            <a:off x="1886366" y="3645161"/>
            <a:ext cx="326925" cy="882998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B64EADF-338C-4971-BAD5-141A04C65B30}"/>
              </a:ext>
            </a:extLst>
          </p:cNvPr>
          <p:cNvCxnSpPr>
            <a:cxnSpLocks/>
          </p:cNvCxnSpPr>
          <p:nvPr/>
        </p:nvCxnSpPr>
        <p:spPr>
          <a:xfrm flipH="1">
            <a:off x="4208745" y="3654110"/>
            <a:ext cx="403135" cy="782158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10F489-EE88-4501-8B6F-0C3AC3219109}"/>
              </a:ext>
            </a:extLst>
          </p:cNvPr>
          <p:cNvCxnSpPr>
            <a:cxnSpLocks/>
          </p:cNvCxnSpPr>
          <p:nvPr/>
        </p:nvCxnSpPr>
        <p:spPr>
          <a:xfrm>
            <a:off x="4611880" y="3654110"/>
            <a:ext cx="0" cy="822512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924524-3A4E-4FD2-914C-9ACD6CD0A22D}"/>
              </a:ext>
            </a:extLst>
          </p:cNvPr>
          <p:cNvCxnSpPr>
            <a:cxnSpLocks/>
          </p:cNvCxnSpPr>
          <p:nvPr/>
        </p:nvCxnSpPr>
        <p:spPr>
          <a:xfrm>
            <a:off x="4611880" y="3654110"/>
            <a:ext cx="467424" cy="782158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6892E2-E531-4B13-90CB-07BF13BB8500}"/>
              </a:ext>
            </a:extLst>
          </p:cNvPr>
          <p:cNvCxnSpPr>
            <a:cxnSpLocks/>
          </p:cNvCxnSpPr>
          <p:nvPr/>
        </p:nvCxnSpPr>
        <p:spPr>
          <a:xfrm flipH="1">
            <a:off x="7676513" y="3749541"/>
            <a:ext cx="2" cy="77861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BBA37BB-A555-4DED-B02A-9954407F7CA1}"/>
              </a:ext>
            </a:extLst>
          </p:cNvPr>
          <p:cNvCxnSpPr>
            <a:cxnSpLocks/>
          </p:cNvCxnSpPr>
          <p:nvPr/>
        </p:nvCxnSpPr>
        <p:spPr>
          <a:xfrm>
            <a:off x="10596543" y="3760581"/>
            <a:ext cx="0" cy="767578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7960395-2D1F-40F8-9DB0-D45E36B7F890}"/>
              </a:ext>
            </a:extLst>
          </p:cNvPr>
          <p:cNvSpPr txBox="1"/>
          <p:nvPr/>
        </p:nvSpPr>
        <p:spPr>
          <a:xfrm>
            <a:off x="793273" y="762158"/>
            <a:ext cx="3900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5. </a:t>
            </a:r>
            <a:r>
              <a:rPr lang="en-US" sz="2400" dirty="0"/>
              <a:t>Search</a:t>
            </a:r>
            <a:r>
              <a:rPr lang="fr-FR" sz="2400" dirty="0"/>
              <a:t> for candidates</a:t>
            </a:r>
            <a:endParaRPr lang="en-US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EDFAEC4-5E88-49FF-8405-6C6E45EFF40E}"/>
              </a:ext>
            </a:extLst>
          </p:cNvPr>
          <p:cNvSpPr txBox="1"/>
          <p:nvPr/>
        </p:nvSpPr>
        <p:spPr>
          <a:xfrm>
            <a:off x="1262754" y="4585422"/>
            <a:ext cx="10648696" cy="31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..             ..                                    ..        ..         ..		                ..     	                                       ..</a:t>
            </a:r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3C1C937-E4A3-4A7E-B0B7-54B38025F2FD}"/>
              </a:ext>
            </a:extLst>
          </p:cNvPr>
          <p:cNvSpPr txBox="1">
            <a:spLocks/>
          </p:cNvSpPr>
          <p:nvPr/>
        </p:nvSpPr>
        <p:spPr>
          <a:xfrm>
            <a:off x="2743286" y="62775"/>
            <a:ext cx="7356677" cy="559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marR="0" lvl="6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marR="0" lvl="7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marR="0" lvl="8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r>
              <a:rPr lang="fr-FR" sz="2800" b="1" dirty="0"/>
              <a:t>The basic </a:t>
            </a:r>
            <a:r>
              <a:rPr lang="fr-FR" sz="2800" b="1" dirty="0" err="1"/>
              <a:t>integer</a:t>
            </a:r>
            <a:r>
              <a:rPr lang="fr-FR" sz="2800" b="1" dirty="0"/>
              <a:t> </a:t>
            </a:r>
            <a:r>
              <a:rPr lang="fr-FR" sz="2800" b="1" dirty="0" err="1"/>
              <a:t>ambiguity</a:t>
            </a:r>
            <a:r>
              <a:rPr lang="fr-FR" sz="2800" b="1" dirty="0"/>
              <a:t> </a:t>
            </a:r>
            <a:r>
              <a:rPr lang="fr-FR" sz="2800" b="1" dirty="0" err="1"/>
              <a:t>resolution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2FD2DB8-A99C-4EF3-853A-82A7ACF6762A}"/>
                  </a:ext>
                </a:extLst>
              </p:cNvPr>
              <p:cNvSpPr txBox="1"/>
              <p:nvPr/>
            </p:nvSpPr>
            <p:spPr>
              <a:xfrm>
                <a:off x="793273" y="5618371"/>
                <a:ext cx="10837143" cy="561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/>
                  <a:t>6. Select best candidate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𝐿𝑆</m:t>
                        </m:r>
                      </m:sub>
                    </m:sSub>
                    <m:r>
                      <a:rPr lang="fr-FR" sz="2400" b="1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fr-FR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fr-FR" sz="2400" dirty="0"/>
                  <a:t>  with minimum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fr-FR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fr-F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1" dirty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</m:acc>
                                <m:r>
                                  <a:rPr lang="fr-FR" sz="24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FR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dirty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fr-FR" sz="2400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fr-FR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  <m:sub>
                        <m:sSub>
                          <m:sSubPr>
                            <m:ctrlPr>
                              <a:rPr lang="fr-FR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fr-FR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2400" i="1" dirty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sub>
                        </m:sSub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2FD2DB8-A99C-4EF3-853A-82A7ACF67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73" y="5618371"/>
                <a:ext cx="10837143" cy="561116"/>
              </a:xfrm>
              <a:prstGeom prst="rect">
                <a:avLst/>
              </a:prstGeom>
              <a:blipFill>
                <a:blip r:embed="rId12"/>
                <a:stretch>
                  <a:fillRect l="-844" t="-7609" b="-7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7977B68-9DB6-4F8B-88A1-02A7CC24BF35}"/>
                  </a:ext>
                </a:extLst>
              </p:cNvPr>
              <p:cNvSpPr txBox="1"/>
              <p:nvPr/>
            </p:nvSpPr>
            <p:spPr>
              <a:xfrm>
                <a:off x="3503021" y="1435186"/>
                <a:ext cx="485069" cy="371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7977B68-9DB6-4F8B-88A1-02A7CC24B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021" y="1435186"/>
                <a:ext cx="485069" cy="371961"/>
              </a:xfrm>
              <a:prstGeom prst="rect">
                <a:avLst/>
              </a:prstGeom>
              <a:blipFill>
                <a:blip r:embed="rId13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8B93F26-4746-4BBD-A1F9-97FB402CE391}"/>
                  </a:ext>
                </a:extLst>
              </p:cNvPr>
              <p:cNvSpPr txBox="1"/>
              <p:nvPr/>
            </p:nvSpPr>
            <p:spPr>
              <a:xfrm>
                <a:off x="5966841" y="1560435"/>
                <a:ext cx="490006" cy="3725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8B93F26-4746-4BBD-A1F9-97FB402CE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841" y="1560435"/>
                <a:ext cx="490006" cy="372538"/>
              </a:xfrm>
              <a:prstGeom prst="rect">
                <a:avLst/>
              </a:prstGeom>
              <a:blipFill>
                <a:blip r:embed="rId1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494158A-37E8-4733-82D1-85B606CDEAE0}"/>
                  </a:ext>
                </a:extLst>
              </p:cNvPr>
              <p:cNvSpPr txBox="1"/>
              <p:nvPr/>
            </p:nvSpPr>
            <p:spPr>
              <a:xfrm>
                <a:off x="8082522" y="1534992"/>
                <a:ext cx="490006" cy="373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494158A-37E8-4733-82D1-85B606CDE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2522" y="1534992"/>
                <a:ext cx="490006" cy="373885"/>
              </a:xfrm>
              <a:prstGeom prst="rect">
                <a:avLst/>
              </a:prstGeom>
              <a:blipFill>
                <a:blip r:embed="rId15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EF4D9934-CE52-4FF7-8DD0-2703497C99D9}"/>
              </a:ext>
            </a:extLst>
          </p:cNvPr>
          <p:cNvSpPr txBox="1"/>
          <p:nvPr/>
        </p:nvSpPr>
        <p:spPr>
          <a:xfrm>
            <a:off x="1557158" y="3331841"/>
            <a:ext cx="10648696" cy="31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..			   .. 			          ..			             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A22CF6D-DC52-4BD6-89C4-D058475951C1}"/>
                  </a:ext>
                </a:extLst>
              </p:cNvPr>
              <p:cNvSpPr/>
              <p:nvPr/>
            </p:nvSpPr>
            <p:spPr>
              <a:xfrm>
                <a:off x="7492944" y="4882517"/>
                <a:ext cx="553870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sSub>
                            <m:sSubPr>
                              <m:ctrlPr>
                                <a:rPr lang="fr-FR" sz="1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  <m:sub>
                              <m:r>
                                <a:rPr lang="fr-FR" sz="1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A22CF6D-DC52-4BD6-89C4-D058475951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944" y="4882517"/>
                <a:ext cx="553870" cy="393121"/>
              </a:xfrm>
              <a:prstGeom prst="rect">
                <a:avLst/>
              </a:prstGeom>
              <a:blipFill>
                <a:blip r:embed="rId16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51050C7-E560-4771-BEB5-8B02B919A078}"/>
              </a:ext>
            </a:extLst>
          </p:cNvPr>
          <p:cNvCxnSpPr/>
          <p:nvPr/>
        </p:nvCxnSpPr>
        <p:spPr>
          <a:xfrm>
            <a:off x="11047961" y="936321"/>
            <a:ext cx="0" cy="4133589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7D28CE4-5410-443C-B90F-D0FC3F3720C5}"/>
              </a:ext>
            </a:extLst>
          </p:cNvPr>
          <p:cNvSpPr txBox="1"/>
          <p:nvPr/>
        </p:nvSpPr>
        <p:spPr>
          <a:xfrm>
            <a:off x="11147700" y="2677276"/>
            <a:ext cx="111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 levels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D07AB7E-15DA-4022-847A-7952714691F1}"/>
                  </a:ext>
                </a:extLst>
              </p:cNvPr>
              <p:cNvSpPr/>
              <p:nvPr/>
            </p:nvSpPr>
            <p:spPr>
              <a:xfrm>
                <a:off x="4637330" y="2679413"/>
                <a:ext cx="451919" cy="341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D07AB7E-15DA-4022-847A-7952714691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330" y="2679413"/>
                <a:ext cx="451919" cy="34137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89C5B1B-00F7-4C8B-8723-0DCB279C3100}"/>
                  </a:ext>
                </a:extLst>
              </p:cNvPr>
              <p:cNvSpPr/>
              <p:nvPr/>
            </p:nvSpPr>
            <p:spPr>
              <a:xfrm>
                <a:off x="1660406" y="2694233"/>
                <a:ext cx="451919" cy="341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89C5B1B-00F7-4C8B-8723-0DCB279C31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0406" y="2694233"/>
                <a:ext cx="451919" cy="34137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99229EB-5A3E-4C13-B4BE-7EA9A04C2320}"/>
                  </a:ext>
                </a:extLst>
              </p:cNvPr>
              <p:cNvSpPr/>
              <p:nvPr/>
            </p:nvSpPr>
            <p:spPr>
              <a:xfrm>
                <a:off x="7892528" y="2741791"/>
                <a:ext cx="451919" cy="341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99229EB-5A3E-4C13-B4BE-7EA9A04C23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528" y="2741791"/>
                <a:ext cx="451919" cy="34137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4E9C6CC-C6E5-42BD-A51E-9DAA9101B659}"/>
                  </a:ext>
                </a:extLst>
              </p:cNvPr>
              <p:cNvSpPr/>
              <p:nvPr/>
            </p:nvSpPr>
            <p:spPr>
              <a:xfrm>
                <a:off x="10005255" y="2732304"/>
                <a:ext cx="456279" cy="341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4E9C6CC-C6E5-42BD-A51E-9DAA9101B6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5255" y="2732304"/>
                <a:ext cx="456279" cy="341888"/>
              </a:xfrm>
              <a:prstGeom prst="rect">
                <a:avLst/>
              </a:prstGeom>
              <a:blipFill>
                <a:blip r:embed="rId20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9F562AD-8999-443F-BB39-A29558C43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E5DF-AF28-4567-A008-68278A736CD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76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0B4A981-D1F1-454A-8B84-96C691DD88D9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flipH="1">
            <a:off x="2207199" y="1392129"/>
            <a:ext cx="4055402" cy="794504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41643C1-FD95-4698-8D0A-79B6CB7C0D25}"/>
                  </a:ext>
                </a:extLst>
              </p14:cNvPr>
              <p14:cNvContentPartPr/>
              <p14:nvPr/>
            </p14:nvContentPartPr>
            <p14:xfrm>
              <a:off x="7884398" y="2194815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41643C1-FD95-4698-8D0A-79B6CB7C0D2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80078" y="2190495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FADBCA8-A7AF-41E1-978F-29980A818B44}"/>
                  </a:ext>
                </a:extLst>
              </p:cNvPr>
              <p:cNvSpPr/>
              <p:nvPr/>
            </p:nvSpPr>
            <p:spPr>
              <a:xfrm>
                <a:off x="4848688" y="930464"/>
                <a:ext cx="282782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)≤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FADBCA8-A7AF-41E1-978F-29980A818B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8688" y="930464"/>
                <a:ext cx="2827825" cy="461665"/>
              </a:xfrm>
              <a:prstGeom prst="rect">
                <a:avLst/>
              </a:prstGeom>
              <a:blipFill>
                <a:blip r:embed="rId4"/>
                <a:stretch>
                  <a:fillRect b="-2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8DD9A9-3AE6-4375-881B-7511D1093A60}"/>
              </a:ext>
            </a:extLst>
          </p:cNvPr>
          <p:cNvCxnSpPr>
            <a:cxnSpLocks/>
            <a:stCxn id="6" idx="2"/>
            <a:endCxn id="10" idx="0"/>
          </p:cNvCxnSpPr>
          <p:nvPr/>
        </p:nvCxnSpPr>
        <p:spPr>
          <a:xfrm flipH="1">
            <a:off x="5558231" y="1392129"/>
            <a:ext cx="704370" cy="763793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B6940B6-DEB5-4263-BF12-D8F87FC91DA1}"/>
              </a:ext>
            </a:extLst>
          </p:cNvPr>
          <p:cNvCxnSpPr>
            <a:cxnSpLocks/>
            <a:stCxn id="6" idx="2"/>
            <a:endCxn id="11" idx="0"/>
          </p:cNvCxnSpPr>
          <p:nvPr/>
        </p:nvCxnSpPr>
        <p:spPr>
          <a:xfrm>
            <a:off x="6262601" y="1392129"/>
            <a:ext cx="3017414" cy="76035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D27EE9A-D872-4A96-B1B7-62C5E9469601}"/>
                  </a:ext>
                </a:extLst>
              </p:cNvPr>
              <p:cNvSpPr/>
              <p:nvPr/>
            </p:nvSpPr>
            <p:spPr>
              <a:xfrm>
                <a:off x="647509" y="2186633"/>
                <a:ext cx="3119380" cy="4030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≤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D27EE9A-D872-4A96-B1B7-62C5E94696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09" y="2186633"/>
                <a:ext cx="3119380" cy="403059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054134C-3D7A-41BA-BB3D-DC427F72E1EA}"/>
                  </a:ext>
                </a:extLst>
              </p:cNvPr>
              <p:cNvSpPr/>
              <p:nvPr/>
            </p:nvSpPr>
            <p:spPr>
              <a:xfrm>
                <a:off x="3993027" y="2155922"/>
                <a:ext cx="3130408" cy="4037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≤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054134C-3D7A-41BA-BB3D-DC427F72E1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027" y="2155922"/>
                <a:ext cx="3130408" cy="40370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F573D82-D37E-4B19-9D38-A0F32611FE7E}"/>
                  </a:ext>
                </a:extLst>
              </p:cNvPr>
              <p:cNvSpPr/>
              <p:nvPr/>
            </p:nvSpPr>
            <p:spPr>
              <a:xfrm>
                <a:off x="7714811" y="2152485"/>
                <a:ext cx="3130408" cy="405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≤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fr-F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𝜉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F573D82-D37E-4B19-9D38-A0F32611FE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4811" y="2152485"/>
                <a:ext cx="3130408" cy="405176"/>
              </a:xfrm>
              <a:prstGeom prst="rect">
                <a:avLst/>
              </a:prstGeom>
              <a:blipFill>
                <a:blip r:embed="rId7"/>
                <a:stretch>
                  <a:fillRect b="-16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CEFB097-56D2-4924-83DE-543B02571545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1886370" y="2589692"/>
            <a:ext cx="320829" cy="747692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8000F68-094B-47E2-8AA0-A0725F9893FF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4611886" y="2559622"/>
            <a:ext cx="946345" cy="786711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A3A274F-2ED6-4C7B-B40A-59966D87369A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7661560" y="2557661"/>
            <a:ext cx="1618455" cy="80704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22B3D10-3D58-4AEA-8B53-252A6B69F028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9280015" y="2557661"/>
            <a:ext cx="1353249" cy="791038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B22FFAB-8B13-4820-BE7F-81900F1DE732}"/>
              </a:ext>
            </a:extLst>
          </p:cNvPr>
          <p:cNvCxnSpPr>
            <a:cxnSpLocks/>
          </p:cNvCxnSpPr>
          <p:nvPr/>
        </p:nvCxnSpPr>
        <p:spPr>
          <a:xfrm flipH="1">
            <a:off x="1557158" y="3645161"/>
            <a:ext cx="329208" cy="936297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E9F240C-8DDD-4228-A6E7-7508A6A77243}"/>
              </a:ext>
            </a:extLst>
          </p:cNvPr>
          <p:cNvCxnSpPr>
            <a:cxnSpLocks/>
          </p:cNvCxnSpPr>
          <p:nvPr/>
        </p:nvCxnSpPr>
        <p:spPr>
          <a:xfrm>
            <a:off x="1886366" y="3645161"/>
            <a:ext cx="326925" cy="882998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B64EADF-338C-4971-BAD5-141A04C65B30}"/>
              </a:ext>
            </a:extLst>
          </p:cNvPr>
          <p:cNvCxnSpPr>
            <a:cxnSpLocks/>
          </p:cNvCxnSpPr>
          <p:nvPr/>
        </p:nvCxnSpPr>
        <p:spPr>
          <a:xfrm flipH="1">
            <a:off x="4208745" y="3654110"/>
            <a:ext cx="403135" cy="782158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E10F489-EE88-4501-8B6F-0C3AC3219109}"/>
              </a:ext>
            </a:extLst>
          </p:cNvPr>
          <p:cNvCxnSpPr>
            <a:cxnSpLocks/>
          </p:cNvCxnSpPr>
          <p:nvPr/>
        </p:nvCxnSpPr>
        <p:spPr>
          <a:xfrm>
            <a:off x="4611880" y="3654110"/>
            <a:ext cx="0" cy="822512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9924524-3A4E-4FD2-914C-9ACD6CD0A22D}"/>
              </a:ext>
            </a:extLst>
          </p:cNvPr>
          <p:cNvCxnSpPr>
            <a:cxnSpLocks/>
          </p:cNvCxnSpPr>
          <p:nvPr/>
        </p:nvCxnSpPr>
        <p:spPr>
          <a:xfrm>
            <a:off x="4611880" y="3654110"/>
            <a:ext cx="467424" cy="782158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36892E2-E531-4B13-90CB-07BF13BB8500}"/>
              </a:ext>
            </a:extLst>
          </p:cNvPr>
          <p:cNvCxnSpPr>
            <a:cxnSpLocks/>
          </p:cNvCxnSpPr>
          <p:nvPr/>
        </p:nvCxnSpPr>
        <p:spPr>
          <a:xfrm flipH="1">
            <a:off x="7676513" y="3749541"/>
            <a:ext cx="2" cy="77861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BBA37BB-A555-4DED-B02A-9954407F7CA1}"/>
              </a:ext>
            </a:extLst>
          </p:cNvPr>
          <p:cNvCxnSpPr>
            <a:cxnSpLocks/>
          </p:cNvCxnSpPr>
          <p:nvPr/>
        </p:nvCxnSpPr>
        <p:spPr>
          <a:xfrm>
            <a:off x="10596543" y="3760581"/>
            <a:ext cx="0" cy="767578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7960395-2D1F-40F8-9DB0-D45E36B7F890}"/>
              </a:ext>
            </a:extLst>
          </p:cNvPr>
          <p:cNvSpPr txBox="1"/>
          <p:nvPr/>
        </p:nvSpPr>
        <p:spPr>
          <a:xfrm>
            <a:off x="793273" y="762158"/>
            <a:ext cx="3900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5. </a:t>
            </a:r>
            <a:r>
              <a:rPr lang="en-US" sz="2400" dirty="0"/>
              <a:t>Search</a:t>
            </a:r>
            <a:r>
              <a:rPr lang="fr-FR" sz="2400" dirty="0"/>
              <a:t> for candidates</a:t>
            </a:r>
            <a:endParaRPr lang="en-US" sz="2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EDFAEC4-5E88-49FF-8405-6C6E45EFF40E}"/>
              </a:ext>
            </a:extLst>
          </p:cNvPr>
          <p:cNvSpPr txBox="1"/>
          <p:nvPr/>
        </p:nvSpPr>
        <p:spPr>
          <a:xfrm>
            <a:off x="1262754" y="4585422"/>
            <a:ext cx="10648696" cy="31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 ..             ..                                    ..        ..         ..		                ..     	                                       ..</a:t>
            </a:r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03C1C937-E4A3-4A7E-B0B7-54B38025F2FD}"/>
              </a:ext>
            </a:extLst>
          </p:cNvPr>
          <p:cNvSpPr txBox="1">
            <a:spLocks/>
          </p:cNvSpPr>
          <p:nvPr/>
        </p:nvSpPr>
        <p:spPr>
          <a:xfrm>
            <a:off x="2743286" y="62775"/>
            <a:ext cx="7356677" cy="559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marR="0" lvl="6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marR="0" lvl="7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marR="0" lvl="8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r>
              <a:rPr lang="fr-FR" sz="2800" b="1" dirty="0"/>
              <a:t>The basic </a:t>
            </a:r>
            <a:r>
              <a:rPr lang="fr-FR" sz="2800" b="1" dirty="0" err="1"/>
              <a:t>integer</a:t>
            </a:r>
            <a:r>
              <a:rPr lang="fr-FR" sz="2800" b="1" dirty="0"/>
              <a:t> </a:t>
            </a:r>
            <a:r>
              <a:rPr lang="fr-FR" sz="2800" b="1" dirty="0" err="1"/>
              <a:t>ambiguity</a:t>
            </a:r>
            <a:r>
              <a:rPr lang="fr-FR" sz="2800" b="1" dirty="0"/>
              <a:t> </a:t>
            </a:r>
            <a:r>
              <a:rPr lang="fr-FR" sz="2800" b="1" dirty="0" err="1"/>
              <a:t>resolution</a:t>
            </a:r>
            <a:endParaRPr 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2FD2DB8-A99C-4EF3-853A-82A7ACF6762A}"/>
                  </a:ext>
                </a:extLst>
              </p:cNvPr>
              <p:cNvSpPr txBox="1"/>
              <p:nvPr/>
            </p:nvSpPr>
            <p:spPr>
              <a:xfrm>
                <a:off x="793273" y="5618371"/>
                <a:ext cx="10837143" cy="5611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400" dirty="0"/>
                  <a:t>6. Select best candidate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1" i="1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𝐿𝑆</m:t>
                        </m:r>
                      </m:sub>
                    </m:sSub>
                    <m:r>
                      <a:rPr lang="fr-FR" sz="2400" b="1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fr-FR" sz="24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1" i="1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fr-FR" sz="2400" dirty="0"/>
                  <a:t>  with minimum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fr-FR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fr-FR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400" b="1" i="1" dirty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</m:acc>
                                <m:r>
                                  <a:rPr lang="fr-FR" sz="24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FR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1" i="1" dirty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fr-FR" sz="2400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fr-FR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  <m:sub>
                        <m:sSub>
                          <m:sSubPr>
                            <m:ctrlPr>
                              <a:rPr lang="fr-FR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dirty="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fr-FR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2400" i="1" dirty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sub>
                        </m:sSub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2FD2DB8-A99C-4EF3-853A-82A7ACF67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73" y="5618371"/>
                <a:ext cx="10837143" cy="561116"/>
              </a:xfrm>
              <a:prstGeom prst="rect">
                <a:avLst/>
              </a:prstGeom>
              <a:blipFill>
                <a:blip r:embed="rId12"/>
                <a:stretch>
                  <a:fillRect l="-844" t="-7609" b="-7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7977B68-9DB6-4F8B-88A1-02A7CC24BF35}"/>
                  </a:ext>
                </a:extLst>
              </p:cNvPr>
              <p:cNvSpPr txBox="1"/>
              <p:nvPr/>
            </p:nvSpPr>
            <p:spPr>
              <a:xfrm>
                <a:off x="3503021" y="1435186"/>
                <a:ext cx="485069" cy="371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7977B68-9DB6-4F8B-88A1-02A7CC24B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021" y="1435186"/>
                <a:ext cx="485069" cy="371961"/>
              </a:xfrm>
              <a:prstGeom prst="rect">
                <a:avLst/>
              </a:prstGeom>
              <a:blipFill>
                <a:blip r:embed="rId13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8B93F26-4746-4BBD-A1F9-97FB402CE391}"/>
                  </a:ext>
                </a:extLst>
              </p:cNvPr>
              <p:cNvSpPr txBox="1"/>
              <p:nvPr/>
            </p:nvSpPr>
            <p:spPr>
              <a:xfrm>
                <a:off x="5966841" y="1560435"/>
                <a:ext cx="490006" cy="3725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8B93F26-4746-4BBD-A1F9-97FB402CE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841" y="1560435"/>
                <a:ext cx="490006" cy="372538"/>
              </a:xfrm>
              <a:prstGeom prst="rect">
                <a:avLst/>
              </a:prstGeom>
              <a:blipFill>
                <a:blip r:embed="rId1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494158A-37E8-4733-82D1-85B606CDEAE0}"/>
                  </a:ext>
                </a:extLst>
              </p:cNvPr>
              <p:cNvSpPr txBox="1"/>
              <p:nvPr/>
            </p:nvSpPr>
            <p:spPr>
              <a:xfrm>
                <a:off x="8082522" y="1534992"/>
                <a:ext cx="490006" cy="373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1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fr-FR" sz="1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494158A-37E8-4733-82D1-85B606CDE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2522" y="1534992"/>
                <a:ext cx="490006" cy="373885"/>
              </a:xfrm>
              <a:prstGeom prst="rect">
                <a:avLst/>
              </a:prstGeom>
              <a:blipFill>
                <a:blip r:embed="rId15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EF4D9934-CE52-4FF7-8DD0-2703497C99D9}"/>
              </a:ext>
            </a:extLst>
          </p:cNvPr>
          <p:cNvSpPr txBox="1"/>
          <p:nvPr/>
        </p:nvSpPr>
        <p:spPr>
          <a:xfrm>
            <a:off x="1557158" y="3331841"/>
            <a:ext cx="10648696" cy="317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..			   .. 			          ..			             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A22CF6D-DC52-4BD6-89C4-D058475951C1}"/>
                  </a:ext>
                </a:extLst>
              </p:cNvPr>
              <p:cNvSpPr/>
              <p:nvPr/>
            </p:nvSpPr>
            <p:spPr>
              <a:xfrm>
                <a:off x="7492944" y="4882517"/>
                <a:ext cx="553870" cy="3931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sSub>
                            <m:sSubPr>
                              <m:ctrlPr>
                                <a:rPr lang="fr-FR" sz="1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  <m:sub>
                              <m:r>
                                <a:rPr lang="fr-FR" sz="1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A22CF6D-DC52-4BD6-89C4-D058475951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944" y="4882517"/>
                <a:ext cx="553870" cy="393121"/>
              </a:xfrm>
              <a:prstGeom prst="rect">
                <a:avLst/>
              </a:prstGeom>
              <a:blipFill>
                <a:blip r:embed="rId16"/>
                <a:stretch>
                  <a:fillRect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51050C7-E560-4771-BEB5-8B02B919A078}"/>
              </a:ext>
            </a:extLst>
          </p:cNvPr>
          <p:cNvCxnSpPr/>
          <p:nvPr/>
        </p:nvCxnSpPr>
        <p:spPr>
          <a:xfrm>
            <a:off x="11047961" y="936321"/>
            <a:ext cx="0" cy="4133589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7D28CE4-5410-443C-B90F-D0FC3F3720C5}"/>
              </a:ext>
            </a:extLst>
          </p:cNvPr>
          <p:cNvSpPr txBox="1"/>
          <p:nvPr/>
        </p:nvSpPr>
        <p:spPr>
          <a:xfrm>
            <a:off x="11147700" y="2677276"/>
            <a:ext cx="111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 levels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D07AB7E-15DA-4022-847A-7952714691F1}"/>
                  </a:ext>
                </a:extLst>
              </p:cNvPr>
              <p:cNvSpPr/>
              <p:nvPr/>
            </p:nvSpPr>
            <p:spPr>
              <a:xfrm>
                <a:off x="4637330" y="2679413"/>
                <a:ext cx="451919" cy="341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D07AB7E-15DA-4022-847A-7952714691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330" y="2679413"/>
                <a:ext cx="451919" cy="34137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89C5B1B-00F7-4C8B-8723-0DCB279C3100}"/>
                  </a:ext>
                </a:extLst>
              </p:cNvPr>
              <p:cNvSpPr/>
              <p:nvPr/>
            </p:nvSpPr>
            <p:spPr>
              <a:xfrm>
                <a:off x="1660406" y="2694233"/>
                <a:ext cx="451919" cy="341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89C5B1B-00F7-4C8B-8723-0DCB279C31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0406" y="2694233"/>
                <a:ext cx="451919" cy="34137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99229EB-5A3E-4C13-B4BE-7EA9A04C2320}"/>
                  </a:ext>
                </a:extLst>
              </p:cNvPr>
              <p:cNvSpPr/>
              <p:nvPr/>
            </p:nvSpPr>
            <p:spPr>
              <a:xfrm>
                <a:off x="7892528" y="2741791"/>
                <a:ext cx="451919" cy="3413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99229EB-5A3E-4C13-B4BE-7EA9A04C23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528" y="2741791"/>
                <a:ext cx="451919" cy="34137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4E9C6CC-C6E5-42BD-A51E-9DAA9101B659}"/>
                  </a:ext>
                </a:extLst>
              </p:cNvPr>
              <p:cNvSpPr/>
              <p:nvPr/>
            </p:nvSpPr>
            <p:spPr>
              <a:xfrm>
                <a:off x="10005255" y="2732304"/>
                <a:ext cx="456279" cy="341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fr-F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64E9C6CC-C6E5-42BD-A51E-9DAA9101B6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5255" y="2732304"/>
                <a:ext cx="456279" cy="341888"/>
              </a:xfrm>
              <a:prstGeom prst="rect">
                <a:avLst/>
              </a:prstGeom>
              <a:blipFill>
                <a:blip r:embed="rId20"/>
                <a:stretch>
                  <a:fillRect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9F562AD-8999-443F-BB39-A29558C43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E5DF-AF28-4567-A008-68278A736CDA}" type="slidenum">
              <a:rPr lang="en-US" smtClean="0"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7A11818-11BC-45E3-8BCA-91A2577573F7}"/>
                  </a:ext>
                </a:extLst>
              </p:cNvPr>
              <p:cNvSpPr/>
              <p:nvPr/>
            </p:nvSpPr>
            <p:spPr>
              <a:xfrm>
                <a:off x="4471582" y="4902667"/>
                <a:ext cx="553870" cy="393121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sSub>
                            <m:sSubPr>
                              <m:ctrlPr>
                                <a:rPr lang="fr-FR" sz="1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e>
                            <m:sub>
                              <m:r>
                                <a:rPr lang="fr-FR" sz="1800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1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7A11818-11BC-45E3-8BCA-91A2577573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582" y="4902667"/>
                <a:ext cx="553870" cy="393121"/>
              </a:xfrm>
              <a:prstGeom prst="rect">
                <a:avLst/>
              </a:prstGeom>
              <a:blipFill>
                <a:blip r:embed="rId21"/>
                <a:stretch>
                  <a:fillRect b="-153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0699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780E848-A901-4D51-AC1A-870A4CEF4BE7}"/>
              </a:ext>
            </a:extLst>
          </p:cNvPr>
          <p:cNvSpPr/>
          <p:nvPr/>
        </p:nvSpPr>
        <p:spPr>
          <a:xfrm>
            <a:off x="4362419" y="2009823"/>
            <a:ext cx="2940424" cy="115345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6AA754B-25B4-42CE-B09A-7D2DC94E935D}"/>
              </a:ext>
            </a:extLst>
          </p:cNvPr>
          <p:cNvCxnSpPr/>
          <p:nvPr/>
        </p:nvCxnSpPr>
        <p:spPr>
          <a:xfrm>
            <a:off x="3034139" y="2240217"/>
            <a:ext cx="11833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261EF85-4F2A-4C1F-8566-C8C0DBF6D3BD}"/>
              </a:ext>
            </a:extLst>
          </p:cNvPr>
          <p:cNvCxnSpPr/>
          <p:nvPr/>
        </p:nvCxnSpPr>
        <p:spPr>
          <a:xfrm>
            <a:off x="3031158" y="2888665"/>
            <a:ext cx="11833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8FC75F8-C7C0-4782-B53C-7C5472395624}"/>
                  </a:ext>
                </a:extLst>
              </p:cNvPr>
              <p:cNvSpPr txBox="1"/>
              <p:nvPr/>
            </p:nvSpPr>
            <p:spPr>
              <a:xfrm>
                <a:off x="2669822" y="2147581"/>
                <a:ext cx="361336" cy="2844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8FC75F8-C7C0-4782-B53C-7C54723956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822" y="2147581"/>
                <a:ext cx="361336" cy="284437"/>
              </a:xfrm>
              <a:prstGeom prst="rect">
                <a:avLst/>
              </a:prstGeom>
              <a:blipFill>
                <a:blip r:embed="rId2"/>
                <a:stretch>
                  <a:fillRect t="-17021" r="-57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B5FD5F9-0D0D-4297-A5E7-3EC62B5B23FC}"/>
              </a:ext>
            </a:extLst>
          </p:cNvPr>
          <p:cNvCxnSpPr/>
          <p:nvPr/>
        </p:nvCxnSpPr>
        <p:spPr>
          <a:xfrm>
            <a:off x="7447777" y="2225278"/>
            <a:ext cx="11833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DB3595-5331-49FD-8005-171DBA317991}"/>
                  </a:ext>
                </a:extLst>
              </p:cNvPr>
              <p:cNvSpPr txBox="1"/>
              <p:nvPr/>
            </p:nvSpPr>
            <p:spPr>
              <a:xfrm>
                <a:off x="2684258" y="2750165"/>
                <a:ext cx="28142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DB3595-5331-49FD-8005-171DBA3179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258" y="2750165"/>
                <a:ext cx="281423" cy="215444"/>
              </a:xfrm>
              <a:prstGeom prst="rect">
                <a:avLst/>
              </a:prstGeom>
              <a:blipFill>
                <a:blip r:embed="rId3"/>
                <a:stretch>
                  <a:fillRect l="-19565" r="-76087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201AB1-8662-49B6-BC0D-7CA454E92405}"/>
              </a:ext>
            </a:extLst>
          </p:cNvPr>
          <p:cNvCxnSpPr/>
          <p:nvPr/>
        </p:nvCxnSpPr>
        <p:spPr>
          <a:xfrm>
            <a:off x="7456749" y="2897630"/>
            <a:ext cx="11833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F7B062-D70C-4650-BD4C-5B67B3A3AFEA}"/>
                  </a:ext>
                </a:extLst>
              </p:cNvPr>
              <p:cNvSpPr txBox="1"/>
              <p:nvPr/>
            </p:nvSpPr>
            <p:spPr>
              <a:xfrm>
                <a:off x="8729523" y="2726912"/>
                <a:ext cx="2757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F7B062-D70C-4650-BD4C-5B67B3A3A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523" y="2726912"/>
                <a:ext cx="275717" cy="215444"/>
              </a:xfrm>
              <a:prstGeom prst="rect">
                <a:avLst/>
              </a:prstGeom>
              <a:blipFill>
                <a:blip r:embed="rId4"/>
                <a:stretch>
                  <a:fillRect l="-20000" r="-2222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372CB07-534F-4D5F-9FE9-A4B7DB6331B2}"/>
              </a:ext>
            </a:extLst>
          </p:cNvPr>
          <p:cNvSpPr txBox="1"/>
          <p:nvPr/>
        </p:nvSpPr>
        <p:spPr>
          <a:xfrm>
            <a:off x="5469330" y="2372740"/>
            <a:ext cx="1078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IAR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065445-FA88-4B9A-B5E5-637EEE24A329}"/>
                  </a:ext>
                </a:extLst>
              </p:cNvPr>
              <p:cNvSpPr txBox="1"/>
              <p:nvPr/>
            </p:nvSpPr>
            <p:spPr>
              <a:xfrm>
                <a:off x="8554642" y="2083059"/>
                <a:ext cx="36133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dirty="0"/>
                  <a:t> 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065445-FA88-4B9A-B5E5-637EEE24A3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4642" y="2083059"/>
                <a:ext cx="361336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BF8DDFF-1C56-4CD8-B1BC-0B8CE2616E2C}"/>
                  </a:ext>
                </a:extLst>
              </p:cNvPr>
              <p:cNvSpPr txBox="1"/>
              <p:nvPr/>
            </p:nvSpPr>
            <p:spPr>
              <a:xfrm>
                <a:off x="1674198" y="3835633"/>
                <a:ext cx="9748209" cy="19582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(</a:t>
                </a:r>
                <a:r>
                  <a:rPr lang="fr-FR" sz="2400" dirty="0" err="1"/>
                  <a:t>Potentially</a:t>
                </a:r>
                <a:r>
                  <a:rPr lang="fr-FR" sz="2400" dirty="0"/>
                  <a:t> </a:t>
                </a:r>
                <a:r>
                  <a:rPr lang="fr-FR" sz="2400" dirty="0" err="1"/>
                  <a:t>intractable</a:t>
                </a:r>
                <a:r>
                  <a:rPr lang="fr-FR" sz="2400" dirty="0"/>
                  <a:t> </a:t>
                </a:r>
                <a:r>
                  <a:rPr lang="fr-FR" sz="2400" dirty="0" err="1"/>
                  <a:t>tree</a:t>
                </a:r>
                <a:r>
                  <a:rPr lang="fr-FR" sz="2400" dirty="0"/>
                  <a:t> </a:t>
                </a:r>
                <a:r>
                  <a:rPr lang="fr-FR" sz="2400" dirty="0" err="1"/>
                  <a:t>seach</a:t>
                </a:r>
                <a:r>
                  <a:rPr lang="fr-FR" sz="2400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Process relies </a:t>
                </a:r>
                <a:r>
                  <a:rPr lang="fr-FR" sz="2400" dirty="0" err="1"/>
                  <a:t>exclusively</a:t>
                </a:r>
                <a:r>
                  <a:rPr lang="fr-FR" sz="2400" dirty="0"/>
                  <a:t> 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fr-FR" sz="24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2400" dirty="0"/>
                  <a:t>Very </a:t>
                </a:r>
                <a:r>
                  <a:rPr lang="fr-FR" sz="2400" dirty="0" err="1"/>
                  <a:t>dependent</a:t>
                </a:r>
                <a:r>
                  <a:rPr lang="fr-FR" sz="2400" dirty="0"/>
                  <a:t> on </a:t>
                </a:r>
                <a:r>
                  <a:rPr lang="fr-FR" sz="2400" dirty="0" err="1"/>
                  <a:t>quality</a:t>
                </a:r>
                <a:r>
                  <a:rPr lang="fr-FR" sz="2400" dirty="0"/>
                  <a:t> of </a:t>
                </a:r>
                <a:r>
                  <a:rPr lang="fr-FR" sz="2400" dirty="0" err="1"/>
                  <a:t>estimate</a:t>
                </a:r>
                <a:r>
                  <a:rPr lang="fr-FR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fr-FR" sz="2400" dirty="0"/>
                  <a:t> at </a:t>
                </a:r>
                <a:r>
                  <a:rPr lang="fr-FR" sz="2400" dirty="0" err="1"/>
                  <a:t>epoch</a:t>
                </a:r>
                <a:endParaRPr lang="fr-FR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2400" dirty="0" err="1"/>
                  <a:t>Still</a:t>
                </a:r>
                <a:r>
                  <a:rPr lang="fr-FR" sz="2400" dirty="0"/>
                  <a:t> </a:t>
                </a:r>
                <a:r>
                  <a:rPr lang="fr-FR" sz="2400" dirty="0" err="1"/>
                  <a:t>exhibits</a:t>
                </a:r>
                <a:r>
                  <a:rPr lang="fr-FR" sz="2400" dirty="0"/>
                  <a:t> </a:t>
                </a:r>
                <a:r>
                  <a:rPr lang="fr-FR" sz="2400" dirty="0" err="1"/>
                  <a:t>wrong</a:t>
                </a:r>
                <a:r>
                  <a:rPr lang="fr-FR" sz="2400" dirty="0"/>
                  <a:t> fixing</a:t>
                </a:r>
                <a:endParaRPr lang="fr-FR" sz="2400" b="1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fr-FR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BF8DDFF-1C56-4CD8-B1BC-0B8CE2616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198" y="3835633"/>
                <a:ext cx="9748209" cy="1958228"/>
              </a:xfrm>
              <a:prstGeom prst="rect">
                <a:avLst/>
              </a:prstGeom>
              <a:blipFill>
                <a:blip r:embed="rId6"/>
                <a:stretch>
                  <a:fillRect l="-876" t="-21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2CA9BAE2-C2A9-4073-ADCC-D6398159C846}"/>
              </a:ext>
            </a:extLst>
          </p:cNvPr>
          <p:cNvSpPr txBox="1">
            <a:spLocks/>
          </p:cNvSpPr>
          <p:nvPr/>
        </p:nvSpPr>
        <p:spPr>
          <a:xfrm>
            <a:off x="2743286" y="62775"/>
            <a:ext cx="7356677" cy="559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marR="0" lvl="6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marR="0" lvl="7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marR="0" lvl="8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r>
              <a:rPr lang="fr-FR" sz="2800" b="1" dirty="0"/>
              <a:t>The basic </a:t>
            </a:r>
            <a:r>
              <a:rPr lang="fr-FR" sz="2800" b="1" dirty="0" err="1"/>
              <a:t>integer</a:t>
            </a:r>
            <a:r>
              <a:rPr lang="fr-FR" sz="2800" b="1" dirty="0"/>
              <a:t> </a:t>
            </a:r>
            <a:r>
              <a:rPr lang="fr-FR" sz="2800" b="1" dirty="0" err="1"/>
              <a:t>ambiguity</a:t>
            </a:r>
            <a:r>
              <a:rPr lang="fr-FR" sz="2800" b="1" dirty="0"/>
              <a:t> </a:t>
            </a:r>
            <a:r>
              <a:rPr lang="fr-FR" sz="2800" b="1" dirty="0" err="1"/>
              <a:t>resolution</a:t>
            </a:r>
            <a:endParaRPr lang="en-US" sz="2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D91BBB-CBBA-4F98-AB6D-459E30DA52D0}"/>
              </a:ext>
            </a:extLst>
          </p:cNvPr>
          <p:cNvSpPr txBox="1"/>
          <p:nvPr/>
        </p:nvSpPr>
        <p:spPr>
          <a:xfrm>
            <a:off x="1274614" y="891207"/>
            <a:ext cx="1468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u="sng" dirty="0"/>
              <a:t>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FBA8B3-00A9-4FB8-BCBB-9DF961A7E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E5DF-AF28-4567-A008-68278A736CD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2169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7B41E-3B90-4D2A-8601-33E838F36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767" y="0"/>
            <a:ext cx="3494123" cy="651933"/>
          </a:xfrm>
        </p:spPr>
        <p:txBody>
          <a:bodyPr/>
          <a:lstStyle/>
          <a:p>
            <a:r>
              <a:rPr lang="fr-FR" sz="2800" b="1" dirty="0"/>
              <a:t>Table of contents</a:t>
            </a:r>
            <a:endParaRPr 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B81C0-D392-4F86-AFBD-F5F556212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en-US" sz="2400" dirty="0">
                <a:solidFill>
                  <a:schemeClr val="bg2"/>
                </a:solidFill>
              </a:rPr>
              <a:t>Introduction and Problem statement</a:t>
            </a:r>
          </a:p>
          <a:p>
            <a:pPr marL="514350" indent="-514350">
              <a:buAutoNum type="arabicParenR"/>
            </a:pPr>
            <a:endParaRPr lang="en-US" sz="2400" dirty="0"/>
          </a:p>
          <a:p>
            <a:pPr marL="514350" indent="-514350">
              <a:buAutoNum type="arabicParenR"/>
            </a:pPr>
            <a:r>
              <a:rPr lang="en-US" sz="2400" dirty="0">
                <a:solidFill>
                  <a:schemeClr val="bg2"/>
                </a:solidFill>
              </a:rPr>
              <a:t>The integer ambiguity resolution</a:t>
            </a:r>
          </a:p>
          <a:p>
            <a:pPr marL="514350" indent="-514350">
              <a:buAutoNum type="arabicParenR"/>
            </a:pPr>
            <a:endParaRPr lang="en-US" sz="2400" dirty="0">
              <a:solidFill>
                <a:schemeClr val="bg2"/>
              </a:solidFill>
            </a:endParaRPr>
          </a:p>
          <a:p>
            <a:pPr marL="514350" indent="-514350">
              <a:buAutoNum type="arabicParenR"/>
            </a:pPr>
            <a:r>
              <a:rPr lang="en-US" sz="2400" dirty="0">
                <a:solidFill>
                  <a:schemeClr val="tx1"/>
                </a:solidFill>
              </a:rPr>
              <a:t>Constrained integer ambiguity resolution</a:t>
            </a:r>
          </a:p>
          <a:p>
            <a:pPr marL="514350" indent="-514350">
              <a:buAutoNum type="arabicParenR"/>
            </a:pPr>
            <a:endParaRPr lang="en-US" sz="2400" dirty="0">
              <a:solidFill>
                <a:schemeClr val="bg2"/>
              </a:solidFill>
            </a:endParaRPr>
          </a:p>
          <a:p>
            <a:pPr marL="514350" indent="-514350">
              <a:buAutoNum type="arabicParenR"/>
            </a:pPr>
            <a:r>
              <a:rPr lang="en-US" sz="2400" dirty="0">
                <a:solidFill>
                  <a:schemeClr val="bg2"/>
                </a:solidFill>
              </a:rPr>
              <a:t>Results</a:t>
            </a:r>
          </a:p>
          <a:p>
            <a:pPr marL="514350" indent="-514350">
              <a:buAutoNum type="arabicParenR"/>
            </a:pPr>
            <a:endParaRPr lang="en-US" sz="2400" dirty="0">
              <a:solidFill>
                <a:schemeClr val="bg2"/>
              </a:solidFill>
            </a:endParaRPr>
          </a:p>
          <a:p>
            <a:pPr marL="514350" indent="-514350">
              <a:buAutoNum type="arabicParenR"/>
            </a:pPr>
            <a:r>
              <a:rPr lang="en-US" sz="2400" dirty="0">
                <a:solidFill>
                  <a:schemeClr val="bg2"/>
                </a:solidFill>
              </a:rPr>
              <a:t>Conclusion – Ways forward</a:t>
            </a:r>
          </a:p>
          <a:p>
            <a:pPr marL="514350" indent="-514350">
              <a:buAutoNum type="arabicParenR"/>
            </a:pPr>
            <a:endParaRPr lang="en-US" sz="2400" dirty="0"/>
          </a:p>
          <a:p>
            <a:pPr marL="514350" indent="-514350">
              <a:buAutoNum type="arabicParenR"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BCA7EA-111F-47DE-915F-B8E64FC35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E5DF-AF28-4567-A008-68278A736CD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5242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BF8DDFF-1C56-4CD8-B1BC-0B8CE2616E2C}"/>
                  </a:ext>
                </a:extLst>
              </p:cNvPr>
              <p:cNvSpPr txBox="1"/>
              <p:nvPr/>
            </p:nvSpPr>
            <p:spPr>
              <a:xfrm>
                <a:off x="1341643" y="4275800"/>
                <a:ext cx="9748209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fr-FR" sz="1800" dirty="0"/>
              </a:p>
              <a:p>
                <a:r>
                  <a:rPr lang="fr-FR" sz="1800" dirty="0" err="1"/>
                  <a:t>Now</a:t>
                </a:r>
                <a:r>
                  <a:rPr lang="fr-FR" sz="1800" dirty="0"/>
                  <a:t> assume </a:t>
                </a:r>
                <a:r>
                  <a:rPr lang="fr-FR" sz="1800" dirty="0" err="1"/>
                  <a:t>we</a:t>
                </a:r>
                <a:r>
                  <a:rPr lang="fr-FR" sz="1800" dirty="0"/>
                  <a:t> have information on the </a:t>
                </a:r>
                <a:r>
                  <a:rPr lang="fr-FR" sz="1800" dirty="0" err="1"/>
                  <a:t>baseline</a:t>
                </a:r>
                <a:r>
                  <a:rPr lang="fr-FR" sz="1800" dirty="0"/>
                  <a:t> </a:t>
                </a: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fr-FR" sz="1800" dirty="0"/>
                  <a:t>: how can </a:t>
                </a:r>
                <a:r>
                  <a:rPr lang="fr-FR" sz="1800" dirty="0" err="1"/>
                  <a:t>we</a:t>
                </a:r>
                <a:r>
                  <a:rPr lang="fr-FR" sz="1800" dirty="0"/>
                  <a:t> </a:t>
                </a:r>
                <a:r>
                  <a:rPr lang="fr-FR" sz="1800" dirty="0" err="1"/>
                  <a:t>leverage</a:t>
                </a:r>
                <a:r>
                  <a:rPr lang="fr-FR" sz="1800" dirty="0"/>
                  <a:t> </a:t>
                </a:r>
                <a:r>
                  <a:rPr lang="fr-FR" sz="1800" dirty="0" err="1"/>
                  <a:t>that</a:t>
                </a:r>
                <a:r>
                  <a:rPr lang="fr-FR" sz="1800" dirty="0"/>
                  <a:t> information ? </a:t>
                </a:r>
              </a:p>
              <a:p>
                <a:endParaRPr lang="fr-FR" sz="1800" dirty="0"/>
              </a:p>
              <a:p>
                <a:endParaRPr lang="fr-FR" sz="1800" dirty="0"/>
              </a:p>
              <a:p>
                <a:r>
                  <a:rPr lang="fr-FR" sz="1800" dirty="0"/>
                  <a:t>			Baseline </a:t>
                </a:r>
                <a14:m>
                  <m:oMath xmlns:m="http://schemas.openxmlformats.org/officeDocument/2006/math">
                    <m:r>
                      <a:rPr lang="fr-FR" sz="1800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fr-FR" sz="1800" b="1" dirty="0"/>
                  <a:t> </a:t>
                </a:r>
                <a:r>
                  <a:rPr lang="fr-FR" sz="1800" dirty="0"/>
                  <a:t>= relative position + attitude information</a:t>
                </a:r>
              </a:p>
              <a:p>
                <a:r>
                  <a:rPr lang="fr-FR" sz="1800" b="1" dirty="0"/>
                  <a:t>			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fr-FR" sz="1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BF8DDFF-1C56-4CD8-B1BC-0B8CE2616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643" y="4275800"/>
                <a:ext cx="9748209" cy="2031325"/>
              </a:xfrm>
              <a:prstGeom prst="rect">
                <a:avLst/>
              </a:prstGeom>
              <a:blipFill>
                <a:blip r:embed="rId2"/>
                <a:stretch>
                  <a:fillRect l="-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2CA9BAE2-C2A9-4073-ADCC-D6398159C846}"/>
              </a:ext>
            </a:extLst>
          </p:cNvPr>
          <p:cNvSpPr txBox="1">
            <a:spLocks/>
          </p:cNvSpPr>
          <p:nvPr/>
        </p:nvSpPr>
        <p:spPr>
          <a:xfrm>
            <a:off x="2743286" y="-2539"/>
            <a:ext cx="7356677" cy="559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marR="0" lvl="6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marR="0" lvl="7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marR="0" lvl="8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r>
              <a:rPr lang="fr-FR" sz="2800" b="1" dirty="0"/>
              <a:t>The </a:t>
            </a:r>
            <a:r>
              <a:rPr lang="fr-FR" sz="2800" b="1" dirty="0" err="1"/>
              <a:t>modified</a:t>
            </a:r>
            <a:r>
              <a:rPr lang="fr-FR" sz="2800" b="1" dirty="0"/>
              <a:t> </a:t>
            </a:r>
            <a:r>
              <a:rPr lang="en-US" sz="2800" b="1" dirty="0"/>
              <a:t>integer</a:t>
            </a:r>
            <a:r>
              <a:rPr lang="fr-FR" sz="2800" b="1" dirty="0"/>
              <a:t> </a:t>
            </a:r>
            <a:r>
              <a:rPr lang="fr-FR" sz="2800" b="1" dirty="0" err="1"/>
              <a:t>ambiguity</a:t>
            </a:r>
            <a:r>
              <a:rPr lang="fr-FR" sz="2800" b="1" dirty="0"/>
              <a:t> </a:t>
            </a:r>
            <a:r>
              <a:rPr lang="fr-FR" sz="2800" b="1" dirty="0" err="1"/>
              <a:t>resolution</a:t>
            </a:r>
            <a:endParaRPr lang="en-US" sz="28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57DE8F-3240-4D19-87B0-D1FDEC44B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E5DF-AF28-4567-A008-68278A736CDA}" type="slidenum">
              <a:rPr lang="en-US" smtClean="0"/>
              <a:t>29</a:t>
            </a:fld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6948BC7-30E1-46B0-A4F3-6382D97CE3B2}"/>
              </a:ext>
            </a:extLst>
          </p:cNvPr>
          <p:cNvSpPr/>
          <p:nvPr/>
        </p:nvSpPr>
        <p:spPr>
          <a:xfrm>
            <a:off x="4362419" y="2009823"/>
            <a:ext cx="2940424" cy="115345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D751A6-D54E-4A17-BCDF-37D7AE07894A}"/>
              </a:ext>
            </a:extLst>
          </p:cNvPr>
          <p:cNvCxnSpPr/>
          <p:nvPr/>
        </p:nvCxnSpPr>
        <p:spPr>
          <a:xfrm>
            <a:off x="3034139" y="2240217"/>
            <a:ext cx="11833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B5D47FE-9107-4077-BAAE-EA0D04D954AC}"/>
              </a:ext>
            </a:extLst>
          </p:cNvPr>
          <p:cNvCxnSpPr/>
          <p:nvPr/>
        </p:nvCxnSpPr>
        <p:spPr>
          <a:xfrm>
            <a:off x="3031158" y="2888665"/>
            <a:ext cx="11833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666A3EE-4F5C-459C-BCBB-2A5C42B0785A}"/>
                  </a:ext>
                </a:extLst>
              </p:cNvPr>
              <p:cNvSpPr txBox="1"/>
              <p:nvPr/>
            </p:nvSpPr>
            <p:spPr>
              <a:xfrm>
                <a:off x="2669822" y="2147581"/>
                <a:ext cx="361336" cy="2844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666A3EE-4F5C-459C-BCBB-2A5C42B07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9822" y="2147581"/>
                <a:ext cx="361336" cy="284437"/>
              </a:xfrm>
              <a:prstGeom prst="rect">
                <a:avLst/>
              </a:prstGeom>
              <a:blipFill>
                <a:blip r:embed="rId3"/>
                <a:stretch>
                  <a:fillRect t="-17021" r="-576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29F62B3-335A-44F2-80D6-BC36E85CEE02}"/>
              </a:ext>
            </a:extLst>
          </p:cNvPr>
          <p:cNvCxnSpPr/>
          <p:nvPr/>
        </p:nvCxnSpPr>
        <p:spPr>
          <a:xfrm>
            <a:off x="7447777" y="2225278"/>
            <a:ext cx="11833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9BC0CBF-FBC7-46D2-8651-881CAC2472F3}"/>
                  </a:ext>
                </a:extLst>
              </p:cNvPr>
              <p:cNvSpPr txBox="1"/>
              <p:nvPr/>
            </p:nvSpPr>
            <p:spPr>
              <a:xfrm>
                <a:off x="2684258" y="2750165"/>
                <a:ext cx="28142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9BC0CBF-FBC7-46D2-8651-881CAC247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258" y="2750165"/>
                <a:ext cx="281423" cy="215444"/>
              </a:xfrm>
              <a:prstGeom prst="rect">
                <a:avLst/>
              </a:prstGeom>
              <a:blipFill>
                <a:blip r:embed="rId4"/>
                <a:stretch>
                  <a:fillRect l="-19565" r="-76087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34848EB-1805-4422-93DB-F2EB11046A11}"/>
              </a:ext>
            </a:extLst>
          </p:cNvPr>
          <p:cNvCxnSpPr/>
          <p:nvPr/>
        </p:nvCxnSpPr>
        <p:spPr>
          <a:xfrm>
            <a:off x="7456749" y="2897630"/>
            <a:ext cx="11833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09695CA-6880-49C2-9CBC-A451D8A0FABC}"/>
                  </a:ext>
                </a:extLst>
              </p:cNvPr>
              <p:cNvSpPr txBox="1"/>
              <p:nvPr/>
            </p:nvSpPr>
            <p:spPr>
              <a:xfrm>
                <a:off x="8729523" y="2726912"/>
                <a:ext cx="2757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09695CA-6880-49C2-9CBC-A451D8A0F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523" y="2726912"/>
                <a:ext cx="275717" cy="215444"/>
              </a:xfrm>
              <a:prstGeom prst="rect">
                <a:avLst/>
              </a:prstGeom>
              <a:blipFill>
                <a:blip r:embed="rId5"/>
                <a:stretch>
                  <a:fillRect l="-20000" r="-2222" b="-30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53D9456F-6B01-4946-913A-8BC48BF9C739}"/>
              </a:ext>
            </a:extLst>
          </p:cNvPr>
          <p:cNvSpPr txBox="1"/>
          <p:nvPr/>
        </p:nvSpPr>
        <p:spPr>
          <a:xfrm>
            <a:off x="5469330" y="2372740"/>
            <a:ext cx="1078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IAR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A44D9F2-768C-4AF2-8616-0C14F659A470}"/>
                  </a:ext>
                </a:extLst>
              </p:cNvPr>
              <p:cNvSpPr txBox="1"/>
              <p:nvPr/>
            </p:nvSpPr>
            <p:spPr>
              <a:xfrm>
                <a:off x="8554642" y="2083059"/>
                <a:ext cx="36133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dirty="0"/>
                  <a:t> 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A44D9F2-768C-4AF2-8616-0C14F659A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4642" y="2083059"/>
                <a:ext cx="361336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1A82AFE-AAC5-4CED-B74C-1366466DB30F}"/>
              </a:ext>
            </a:extLst>
          </p:cNvPr>
          <p:cNvCxnSpPr>
            <a:cxnSpLocks/>
            <a:stCxn id="28" idx="2"/>
            <a:endCxn id="15" idx="0"/>
          </p:cNvCxnSpPr>
          <p:nvPr/>
        </p:nvCxnSpPr>
        <p:spPr>
          <a:xfrm rot="16200000" flipH="1">
            <a:off x="5388419" y="1565610"/>
            <a:ext cx="887121" cy="1303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0A64DD-A4D4-405B-ACF9-497E0737ADA7}"/>
                  </a:ext>
                </a:extLst>
              </p:cNvPr>
              <p:cNvSpPr txBox="1"/>
              <p:nvPr/>
            </p:nvSpPr>
            <p:spPr>
              <a:xfrm>
                <a:off x="5446907" y="753370"/>
                <a:ext cx="7688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  <m:sub>
                          <m:r>
                            <a:rPr lang="fr-FR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𝐷𝐷𝐶𝑃</m:t>
                          </m:r>
                        </m:sub>
                      </m:sSub>
                    </m:oMath>
                  </m:oMathPara>
                </a14:m>
                <a:endParaRPr lang="en-US" sz="1800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50A64DD-A4D4-405B-ACF9-497E0737A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907" y="753370"/>
                <a:ext cx="768841" cy="369332"/>
              </a:xfrm>
              <a:prstGeom prst="rect">
                <a:avLst/>
              </a:prstGeom>
              <a:blipFill>
                <a:blip r:embed="rId7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6D1E9332-AACB-4D32-AF15-6F3D805A49B9}"/>
              </a:ext>
            </a:extLst>
          </p:cNvPr>
          <p:cNvSpPr txBox="1"/>
          <p:nvPr/>
        </p:nvSpPr>
        <p:spPr>
          <a:xfrm>
            <a:off x="5448533" y="3881420"/>
            <a:ext cx="768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i="1" dirty="0">
                <a:solidFill>
                  <a:srgbClr val="FF0000"/>
                </a:solidFill>
              </a:rPr>
              <a:t>b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29DA1B59-6842-411B-8F43-9287CAC9D1A0}"/>
              </a:ext>
            </a:extLst>
          </p:cNvPr>
          <p:cNvCxnSpPr>
            <a:cxnSpLocks/>
            <a:stCxn id="29" idx="0"/>
            <a:endCxn id="15" idx="2"/>
          </p:cNvCxnSpPr>
          <p:nvPr/>
        </p:nvCxnSpPr>
        <p:spPr>
          <a:xfrm rot="16200000" flipV="1">
            <a:off x="5473724" y="3522189"/>
            <a:ext cx="718138" cy="323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802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7B41E-3B90-4D2A-8601-33E838F36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767" y="0"/>
            <a:ext cx="3494123" cy="651933"/>
          </a:xfrm>
        </p:spPr>
        <p:txBody>
          <a:bodyPr/>
          <a:lstStyle/>
          <a:p>
            <a:r>
              <a:rPr lang="fr-FR" sz="2800" b="1" dirty="0"/>
              <a:t>Table of contents</a:t>
            </a:r>
            <a:endParaRPr 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B81C0-D392-4F86-AFBD-F5F556212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en-US" sz="2400" dirty="0"/>
              <a:t>Introduction and Problem statement</a:t>
            </a:r>
          </a:p>
          <a:p>
            <a:pPr marL="514350" indent="-514350">
              <a:buAutoNum type="arabicParenR"/>
            </a:pPr>
            <a:endParaRPr lang="en-US" sz="2400" dirty="0"/>
          </a:p>
          <a:p>
            <a:pPr marL="0" indent="0"/>
            <a:r>
              <a:rPr lang="en-US" sz="2400" dirty="0">
                <a:solidFill>
                  <a:schemeClr val="bg2"/>
                </a:solidFill>
              </a:rPr>
              <a:t>The integer ambiguity resolution</a:t>
            </a:r>
          </a:p>
          <a:p>
            <a:pPr marL="0" indent="0"/>
            <a:endParaRPr lang="en-US" sz="2400" dirty="0">
              <a:solidFill>
                <a:schemeClr val="bg2"/>
              </a:solidFill>
            </a:endParaRPr>
          </a:p>
          <a:p>
            <a:pPr marL="0" indent="0"/>
            <a:r>
              <a:rPr lang="en-US" sz="2400" dirty="0">
                <a:solidFill>
                  <a:schemeClr val="bg2"/>
                </a:solidFill>
              </a:rPr>
              <a:t>Constrained integer ambiguity resolution</a:t>
            </a:r>
          </a:p>
          <a:p>
            <a:pPr marL="514350" indent="-514350">
              <a:buAutoNum type="arabicParenR"/>
            </a:pPr>
            <a:endParaRPr lang="en-US" sz="2400" dirty="0">
              <a:solidFill>
                <a:schemeClr val="bg2"/>
              </a:solidFill>
            </a:endParaRPr>
          </a:p>
          <a:p>
            <a:pPr marL="0" indent="0"/>
            <a:r>
              <a:rPr lang="en-US" sz="2400" dirty="0">
                <a:solidFill>
                  <a:schemeClr val="bg2"/>
                </a:solidFill>
              </a:rPr>
              <a:t>Results</a:t>
            </a:r>
          </a:p>
          <a:p>
            <a:pPr marL="514350" indent="-514350">
              <a:buAutoNum type="arabicParenR"/>
            </a:pPr>
            <a:endParaRPr lang="en-US" sz="2400" dirty="0">
              <a:solidFill>
                <a:schemeClr val="bg2"/>
              </a:solidFill>
            </a:endParaRPr>
          </a:p>
          <a:p>
            <a:pPr marL="0" indent="0"/>
            <a:r>
              <a:rPr lang="en-US" sz="2400" dirty="0">
                <a:solidFill>
                  <a:schemeClr val="bg2"/>
                </a:solidFill>
              </a:rPr>
              <a:t>Conclusion – Ways forward</a:t>
            </a:r>
          </a:p>
          <a:p>
            <a:pPr marL="514350" indent="-514350">
              <a:buAutoNum type="arabicParenR"/>
            </a:pPr>
            <a:endParaRPr lang="en-US" sz="2400" dirty="0"/>
          </a:p>
          <a:p>
            <a:pPr marL="514350" indent="-514350">
              <a:buAutoNum type="arabicParenR"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FF592-12D6-4156-BC08-B707E8719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E5DF-AF28-4567-A008-68278A736CD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092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A7F641A-0A42-4E08-B6F1-6BB2A14E6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2869" y="2270"/>
            <a:ext cx="3948292" cy="659708"/>
          </a:xfrm>
        </p:spPr>
        <p:txBody>
          <a:bodyPr>
            <a:normAutofit/>
          </a:bodyPr>
          <a:lstStyle/>
          <a:p>
            <a:r>
              <a:rPr lang="fr-FR" sz="3600" b="1" dirty="0">
                <a:latin typeface="+mn-lt"/>
              </a:rPr>
              <a:t>Direct fixing</a:t>
            </a:r>
            <a:endParaRPr lang="en-US" sz="36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1C33A3-ACFD-46A9-95DE-87DEA30265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3053" y="859023"/>
                <a:ext cx="5963971" cy="1073477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fr-FR" sz="24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𝑒𝑠𝑡</m:t>
                            </m:r>
                          </m:sub>
                        </m:s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  (~ 5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𝑐𝑚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𝑓𝑜𝑟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1)</m:t>
                    </m:r>
                  </m:oMath>
                </a14:m>
                <a:endParaRPr lang="fr-FR" sz="2400" dirty="0"/>
              </a:p>
              <a:p>
                <a:pPr marL="0" indent="0">
                  <a:buNone/>
                </a:pPr>
                <a:r>
                  <a:rPr lang="fr-FR" sz="2400" dirty="0"/>
                  <a:t>W</a:t>
                </a:r>
                <a:r>
                  <a:rPr lang="en-US" sz="2400" dirty="0"/>
                  <a:t>e can directly fix the ambiguities</a:t>
                </a:r>
              </a:p>
              <a:p>
                <a:pPr marL="0" indent="0">
                  <a:buNone/>
                </a:pPr>
                <a:endParaRPr lang="fr-FR" sz="2400" dirty="0"/>
              </a:p>
              <a:p>
                <a:pPr marL="0" indent="0">
                  <a:buNone/>
                </a:pPr>
                <a:endParaRPr lang="fr-FR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1C33A3-ACFD-46A9-95DE-87DEA30265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3053" y="859023"/>
                <a:ext cx="5963971" cy="1073477"/>
              </a:xfrm>
              <a:blipFill>
                <a:blip r:embed="rId2"/>
                <a:stretch>
                  <a:fillRect l="-1329"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F52EE59-2B5A-4D21-90BE-C43729E6E0D9}"/>
                  </a:ext>
                </a:extLst>
              </p14:cNvPr>
              <p14:cNvContentPartPr/>
              <p14:nvPr/>
            </p14:nvContentPartPr>
            <p14:xfrm>
              <a:off x="12807182" y="4033499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F52EE59-2B5A-4D21-90BE-C43729E6E0D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802862" y="4029179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318EF64-B659-4BE7-ADCD-5C642512E7A9}"/>
              </a:ext>
            </a:extLst>
          </p:cNvPr>
          <p:cNvSpPr/>
          <p:nvPr/>
        </p:nvSpPr>
        <p:spPr>
          <a:xfrm>
            <a:off x="830317" y="925504"/>
            <a:ext cx="4953820" cy="1073477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21488E-D38C-41CA-AE28-3FF519F6A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E5DF-AF28-4567-A008-68278A736CD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4766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A7F641A-0A42-4E08-B6F1-6BB2A14E6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2869" y="2270"/>
            <a:ext cx="3948292" cy="659708"/>
          </a:xfrm>
        </p:spPr>
        <p:txBody>
          <a:bodyPr>
            <a:normAutofit/>
          </a:bodyPr>
          <a:lstStyle/>
          <a:p>
            <a:r>
              <a:rPr lang="fr-FR" sz="3600" b="1" dirty="0">
                <a:latin typeface="+mn-lt"/>
              </a:rPr>
              <a:t>Direct fixing</a:t>
            </a:r>
            <a:endParaRPr lang="en-US" sz="36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1C33A3-ACFD-46A9-95DE-87DEA30265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3053" y="859023"/>
                <a:ext cx="5963971" cy="1073477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fr-FR" sz="24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𝑒𝑠𝑡</m:t>
                            </m:r>
                          </m:sub>
                        </m:s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  (~ 5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𝑐𝑚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𝑓𝑜𝑟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1)</m:t>
                    </m:r>
                  </m:oMath>
                </a14:m>
                <a:endParaRPr lang="fr-FR" sz="2400" dirty="0"/>
              </a:p>
              <a:p>
                <a:pPr marL="0" indent="0">
                  <a:buNone/>
                </a:pPr>
                <a:r>
                  <a:rPr lang="fr-FR" sz="2400" dirty="0"/>
                  <a:t>W</a:t>
                </a:r>
                <a:r>
                  <a:rPr lang="en-US" sz="2400" dirty="0"/>
                  <a:t>e can directly fix the ambiguities</a:t>
                </a:r>
              </a:p>
              <a:p>
                <a:pPr marL="0" indent="0">
                  <a:buNone/>
                </a:pPr>
                <a:endParaRPr lang="fr-FR" sz="2400" dirty="0"/>
              </a:p>
              <a:p>
                <a:pPr marL="0" indent="0">
                  <a:buNone/>
                </a:pPr>
                <a:endParaRPr lang="fr-FR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1C33A3-ACFD-46A9-95DE-87DEA30265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3053" y="859023"/>
                <a:ext cx="5963971" cy="1073477"/>
              </a:xfrm>
              <a:blipFill>
                <a:blip r:embed="rId2"/>
                <a:stretch>
                  <a:fillRect l="-1329"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16008E9-24F5-4195-AF3B-33F339AD26D1}"/>
                  </a:ext>
                </a:extLst>
              </p:cNvPr>
              <p:cNvSpPr/>
              <p:nvPr/>
            </p:nvSpPr>
            <p:spPr>
              <a:xfrm>
                <a:off x="6517573" y="1029947"/>
                <a:ext cx="4377718" cy="8726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 panose="02040503050406030204" pitchFamily="18" charset="0"/>
                          </a:rPr>
                          <m:t>DDCP</m:t>
                        </m:r>
                        <m:r>
                          <a:rPr lang="fr-FR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𝑘𝑙</m:t>
                        </m:r>
                      </m:sup>
                    </m:sSubSup>
                  </m:oMath>
                </a14:m>
                <a:r>
                  <a:rPr lang="fr-FR" sz="1600" dirty="0"/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 dirty="0">
                        <a:latin typeface="Cambria Math" panose="02040503050406030204" pitchFamily="18" charset="0"/>
                      </a:rPr>
                      <m:t>ΔΔ</m:t>
                    </m:r>
                    <m:sSubSup>
                      <m:sSubSupPr>
                        <m:ctrlPr>
                          <a:rPr lang="fr-FR" sz="16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𝑢𝑤</m:t>
                        </m:r>
                      </m:sub>
                      <m:sup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𝑘𝑙</m:t>
                        </m:r>
                      </m:sup>
                    </m:sSubSup>
                    <m:r>
                      <a:rPr lang="fr-FR" sz="16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1600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m:rPr>
                        <m:sty m:val="p"/>
                      </m:rPr>
                      <a:rPr lang="fr-FR" sz="1600" dirty="0">
                        <a:latin typeface="Cambria Math" panose="02040503050406030204" pitchFamily="18" charset="0"/>
                      </a:rPr>
                      <m:t>ΔΔ</m:t>
                    </m:r>
                    <m:sSubSup>
                      <m:sSubSupPr>
                        <m:ctrlPr>
                          <a:rPr lang="fr-FR" sz="16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sz="1600" dirty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600" dirty="0">
                            <a:latin typeface="Cambria Math" panose="02040503050406030204" pitchFamily="18" charset="0"/>
                          </a:rPr>
                          <m:t>uw</m:t>
                        </m:r>
                      </m:sub>
                      <m:sup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𝑘𝑙</m:t>
                        </m:r>
                      </m:sup>
                    </m:sSubSup>
                    <m:r>
                      <a:rPr lang="fr-FR" sz="16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𝐷𝐷𝐶𝑃</m:t>
                        </m:r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𝑢𝑤</m:t>
                        </m:r>
                      </m:sub>
                    </m:sSub>
                  </m:oMath>
                </a14:m>
                <a:endParaRPr lang="fr-FR" sz="1600" dirty="0"/>
              </a:p>
              <a:p>
                <a:endParaRPr lang="fr-FR" sz="1600" dirty="0"/>
              </a:p>
              <a:p>
                <a:r>
                  <a:rPr lang="fr-FR" sz="1600" dirty="0"/>
                  <a:t>            = - </a:t>
                </a:r>
                <a14:m>
                  <m:oMath xmlns:m="http://schemas.openxmlformats.org/officeDocument/2006/math">
                    <m:r>
                      <a:rPr lang="fr-FR" sz="1600" b="1" i="1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fr-FR" sz="1600" dirty="0"/>
                  <a:t>.(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fr-FR" sz="1600" dirty="0"/>
                  <a:t>) + </a:t>
                </a:r>
                <a14:m>
                  <m:oMath xmlns:m="http://schemas.openxmlformats.org/officeDocument/2006/math">
                    <m:r>
                      <a:rPr lang="fr-FR" sz="1600" b="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m:rPr>
                        <m:sty m:val="p"/>
                      </m:rPr>
                      <a:rPr lang="fr-FR" sz="1600" dirty="0">
                        <a:latin typeface="Cambria Math" panose="02040503050406030204" pitchFamily="18" charset="0"/>
                      </a:rPr>
                      <m:t>ΔΔ</m:t>
                    </m:r>
                    <m:sSubSup>
                      <m:sSubSupPr>
                        <m:ctrlPr>
                          <a:rPr lang="fr-FR" sz="16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sz="1600" dirty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600" dirty="0">
                            <a:latin typeface="Cambria Math" panose="02040503050406030204" pitchFamily="18" charset="0"/>
                          </a:rPr>
                          <m:t>uw</m:t>
                        </m:r>
                      </m:sub>
                      <m:sup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𝑘𝑙</m:t>
                        </m:r>
                      </m:sup>
                    </m:sSubSup>
                    <m:r>
                      <a:rPr lang="fr-FR" sz="16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𝐷𝐷𝐶𝑃</m:t>
                        </m:r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𝑢𝑤</m:t>
                        </m:r>
                      </m:sub>
                    </m:sSub>
                  </m:oMath>
                </a14:m>
                <a:endParaRPr lang="fr-FR" sz="16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16008E9-24F5-4195-AF3B-33F339AD26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573" y="1029947"/>
                <a:ext cx="4377718" cy="872675"/>
              </a:xfrm>
              <a:prstGeom prst="rect">
                <a:avLst/>
              </a:prstGeom>
              <a:blipFill>
                <a:blip r:embed="rId3"/>
                <a:stretch>
                  <a:fillRect t="-699" b="-6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F52EE59-2B5A-4D21-90BE-C43729E6E0D9}"/>
                  </a:ext>
                </a:extLst>
              </p14:cNvPr>
              <p14:cNvContentPartPr/>
              <p14:nvPr/>
            </p14:nvContentPartPr>
            <p14:xfrm>
              <a:off x="12807182" y="4033499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F52EE59-2B5A-4D21-90BE-C43729E6E0D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802862" y="4029179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318EF64-B659-4BE7-ADCD-5C642512E7A9}"/>
              </a:ext>
            </a:extLst>
          </p:cNvPr>
          <p:cNvSpPr/>
          <p:nvPr/>
        </p:nvSpPr>
        <p:spPr>
          <a:xfrm>
            <a:off x="830317" y="925504"/>
            <a:ext cx="4953820" cy="1073477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A picture containing satellite, transport, person&#10;&#10;Description generated with high confidence">
            <a:extLst>
              <a:ext uri="{FF2B5EF4-FFF2-40B4-BE49-F238E27FC236}">
                <a16:creationId xmlns:a16="http://schemas.microsoft.com/office/drawing/2014/main" id="{20179237-86D7-43FB-9D35-1C932212E10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57652" y="2621888"/>
            <a:ext cx="1826485" cy="1519341"/>
          </a:xfrm>
          <a:prstGeom prst="rect">
            <a:avLst/>
          </a:prstGeom>
        </p:spPr>
      </p:pic>
      <p:pic>
        <p:nvPicPr>
          <p:cNvPr id="30" name="Picture 29" descr="A picture containing satellite, transport, person&#10;&#10;Description generated with high confidence">
            <a:extLst>
              <a:ext uri="{FF2B5EF4-FFF2-40B4-BE49-F238E27FC236}">
                <a16:creationId xmlns:a16="http://schemas.microsoft.com/office/drawing/2014/main" id="{44C2F5E1-57B2-465F-942F-69FBE9F93F5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73" y="2643963"/>
            <a:ext cx="1826485" cy="151934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B03BD3E-08C7-40A9-BB57-0B2B4982219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709" y="6062629"/>
            <a:ext cx="623820" cy="6238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C709E2F-7CCF-4378-B904-DE3570F932B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362" y="6018196"/>
            <a:ext cx="623820" cy="623820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FFDADA0-CC6D-4623-9253-D12BB598FB1B}"/>
              </a:ext>
            </a:extLst>
          </p:cNvPr>
          <p:cNvCxnSpPr>
            <a:cxnSpLocks/>
          </p:cNvCxnSpPr>
          <p:nvPr/>
        </p:nvCxnSpPr>
        <p:spPr>
          <a:xfrm>
            <a:off x="1591522" y="3387242"/>
            <a:ext cx="1483489" cy="2942864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3C2810E-9C90-4A10-AACE-B0E9B456AD4A}"/>
              </a:ext>
            </a:extLst>
          </p:cNvPr>
          <p:cNvCxnSpPr>
            <a:cxnSpLocks/>
          </p:cNvCxnSpPr>
          <p:nvPr/>
        </p:nvCxnSpPr>
        <p:spPr>
          <a:xfrm>
            <a:off x="1651324" y="3375002"/>
            <a:ext cx="3384187" cy="3005599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ACCA352-D751-45F9-BAAA-FFFCD2C2742F}"/>
                  </a:ext>
                </a:extLst>
              </p:cNvPr>
              <p:cNvSpPr txBox="1"/>
              <p:nvPr/>
            </p:nvSpPr>
            <p:spPr>
              <a:xfrm>
                <a:off x="2692050" y="3881367"/>
                <a:ext cx="329128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ACCA352-D751-45F9-BAAA-FFFCD2C274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050" y="3881367"/>
                <a:ext cx="329128" cy="281937"/>
              </a:xfrm>
              <a:prstGeom prst="rect">
                <a:avLst/>
              </a:prstGeom>
              <a:blipFill>
                <a:blip r:embed="rId37"/>
                <a:stretch>
                  <a:fillRect l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C4EEC8AD-E221-46F1-8BB9-5FD04C3DC47E}"/>
              </a:ext>
            </a:extLst>
          </p:cNvPr>
          <p:cNvSpPr txBox="1"/>
          <p:nvPr/>
        </p:nvSpPr>
        <p:spPr>
          <a:xfrm>
            <a:off x="554905" y="2831538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Satellite 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7208E05-7A80-4BBD-9317-C437B0E56FAA}"/>
              </a:ext>
            </a:extLst>
          </p:cNvPr>
          <p:cNvSpPr txBox="1"/>
          <p:nvPr/>
        </p:nvSpPr>
        <p:spPr>
          <a:xfrm>
            <a:off x="5171917" y="3171176"/>
            <a:ext cx="1010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Satellite l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7965C69-29D9-4C1B-AE4C-37AF793F50FF}"/>
              </a:ext>
            </a:extLst>
          </p:cNvPr>
          <p:cNvCxnSpPr>
            <a:cxnSpLocks/>
          </p:cNvCxnSpPr>
          <p:nvPr/>
        </p:nvCxnSpPr>
        <p:spPr>
          <a:xfrm flipH="1">
            <a:off x="3134813" y="3446801"/>
            <a:ext cx="1748056" cy="2910280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D340FD0-622E-440B-9D4F-4B239607034F}"/>
              </a:ext>
            </a:extLst>
          </p:cNvPr>
          <p:cNvCxnSpPr>
            <a:cxnSpLocks/>
          </p:cNvCxnSpPr>
          <p:nvPr/>
        </p:nvCxnSpPr>
        <p:spPr>
          <a:xfrm>
            <a:off x="4898640" y="3446801"/>
            <a:ext cx="136871" cy="2919375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0019525-3CC9-475F-91F0-BC75632A3E0C}"/>
                  </a:ext>
                </a:extLst>
              </p:cNvPr>
              <p:cNvSpPr txBox="1"/>
              <p:nvPr/>
            </p:nvSpPr>
            <p:spPr>
              <a:xfrm>
                <a:off x="3852004" y="4351626"/>
                <a:ext cx="295145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0019525-3CC9-475F-91F0-BC75632A3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004" y="4351626"/>
                <a:ext cx="295145" cy="281937"/>
              </a:xfrm>
              <a:prstGeom prst="rect">
                <a:avLst/>
              </a:prstGeom>
              <a:blipFill>
                <a:blip r:embed="rId38"/>
                <a:stretch>
                  <a:fillRect l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EA2969C-D19A-4402-92E8-A313658481A1}"/>
                  </a:ext>
                </a:extLst>
              </p:cNvPr>
              <p:cNvSpPr txBox="1"/>
              <p:nvPr/>
            </p:nvSpPr>
            <p:spPr>
              <a:xfrm>
                <a:off x="5013836" y="4630258"/>
                <a:ext cx="329128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EA2969C-D19A-4402-92E8-A31365848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836" y="4630258"/>
                <a:ext cx="329128" cy="281937"/>
              </a:xfrm>
              <a:prstGeom prst="rect">
                <a:avLst/>
              </a:prstGeom>
              <a:blipFill>
                <a:blip r:embed="rId39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7A99F69-774A-41C9-8A2A-3B30846371CA}"/>
              </a:ext>
            </a:extLst>
          </p:cNvPr>
          <p:cNvCxnSpPr>
            <a:cxnSpLocks/>
          </p:cNvCxnSpPr>
          <p:nvPr/>
        </p:nvCxnSpPr>
        <p:spPr>
          <a:xfrm flipV="1">
            <a:off x="3107989" y="6342441"/>
            <a:ext cx="1877973" cy="20796"/>
          </a:xfrm>
          <a:prstGeom prst="line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62D5F1E-620E-47B8-AD18-91A1FEC035A1}"/>
                  </a:ext>
                </a:extLst>
              </p:cNvPr>
              <p:cNvSpPr txBox="1"/>
              <p:nvPr/>
            </p:nvSpPr>
            <p:spPr>
              <a:xfrm>
                <a:off x="3915421" y="6333617"/>
                <a:ext cx="5936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62D5F1E-620E-47B8-AD18-91A1FEC03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5421" y="6333617"/>
                <a:ext cx="593661" cy="40011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FDDEFE-B835-46D4-A01F-4340FEBF6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E5DF-AF28-4567-A008-68278A736CD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443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A7F641A-0A42-4E08-B6F1-6BB2A14E6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2869" y="2270"/>
            <a:ext cx="3948292" cy="659708"/>
          </a:xfrm>
        </p:spPr>
        <p:txBody>
          <a:bodyPr>
            <a:normAutofit/>
          </a:bodyPr>
          <a:lstStyle/>
          <a:p>
            <a:r>
              <a:rPr lang="fr-FR" sz="3600" b="1" dirty="0">
                <a:latin typeface="+mn-lt"/>
              </a:rPr>
              <a:t>Direct fixing</a:t>
            </a:r>
            <a:endParaRPr lang="en-US" sz="36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1C33A3-ACFD-46A9-95DE-87DEA30265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3053" y="859023"/>
                <a:ext cx="5963971" cy="1073477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fr-FR" sz="24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𝑒𝑠𝑡</m:t>
                            </m:r>
                          </m:sub>
                        </m:s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  (~ 5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𝑐𝑚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𝑓𝑜𝑟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1)</m:t>
                    </m:r>
                  </m:oMath>
                </a14:m>
                <a:endParaRPr lang="fr-FR" sz="2400" dirty="0"/>
              </a:p>
              <a:p>
                <a:pPr marL="0" indent="0">
                  <a:buNone/>
                </a:pPr>
                <a:r>
                  <a:rPr lang="fr-FR" sz="2400" dirty="0"/>
                  <a:t>W</a:t>
                </a:r>
                <a:r>
                  <a:rPr lang="en-US" sz="2400" dirty="0"/>
                  <a:t>e can directly fix the ambiguities</a:t>
                </a:r>
              </a:p>
              <a:p>
                <a:pPr marL="0" indent="0">
                  <a:buNone/>
                </a:pPr>
                <a:endParaRPr lang="fr-FR" sz="2400" dirty="0"/>
              </a:p>
              <a:p>
                <a:pPr marL="0" indent="0">
                  <a:buNone/>
                </a:pPr>
                <a:endParaRPr lang="fr-FR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1C33A3-ACFD-46A9-95DE-87DEA30265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3053" y="859023"/>
                <a:ext cx="5963971" cy="1073477"/>
              </a:xfrm>
              <a:blipFill>
                <a:blip r:embed="rId2"/>
                <a:stretch>
                  <a:fillRect l="-1329"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16008E9-24F5-4195-AF3B-33F339AD26D1}"/>
                  </a:ext>
                </a:extLst>
              </p:cNvPr>
              <p:cNvSpPr/>
              <p:nvPr/>
            </p:nvSpPr>
            <p:spPr>
              <a:xfrm>
                <a:off x="6517573" y="1029947"/>
                <a:ext cx="4377718" cy="8726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 panose="02040503050406030204" pitchFamily="18" charset="0"/>
                          </a:rPr>
                          <m:t>DDCP</m:t>
                        </m:r>
                        <m:r>
                          <a:rPr lang="fr-FR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𝑘𝑙</m:t>
                        </m:r>
                      </m:sup>
                    </m:sSubSup>
                  </m:oMath>
                </a14:m>
                <a:r>
                  <a:rPr lang="fr-FR" sz="1600" dirty="0"/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m:rPr>
                        <m:sty m:val="p"/>
                      </m:rPr>
                      <a:rPr lang="fr-FR" sz="1600" dirty="0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fr-FR" sz="16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𝑢𝑤</m:t>
                        </m:r>
                      </m:sub>
                      <m:sup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𝑘𝑙</m:t>
                        </m:r>
                      </m:sup>
                    </m:sSubSup>
                    <m:r>
                      <a:rPr lang="fr-FR" sz="16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1600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fr-FR" sz="160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z="1600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m:rPr>
                        <m:sty m:val="p"/>
                      </m:rPr>
                      <a:rPr lang="fr-FR" sz="1600" dirty="0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fr-FR" sz="16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sz="1600" dirty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600" dirty="0">
                            <a:latin typeface="Cambria Math" panose="02040503050406030204" pitchFamily="18" charset="0"/>
                          </a:rPr>
                          <m:t>uw</m:t>
                        </m:r>
                      </m:sub>
                      <m:sup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𝑘𝑙</m:t>
                        </m:r>
                      </m:sup>
                    </m:sSubSup>
                    <m:r>
                      <a:rPr lang="fr-FR" sz="16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𝐷𝐷𝐶𝑃</m:t>
                        </m:r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𝑢𝑤</m:t>
                        </m:r>
                      </m:sub>
                    </m:sSub>
                  </m:oMath>
                </a14:m>
                <a:endParaRPr lang="fr-FR" sz="1600" dirty="0"/>
              </a:p>
              <a:p>
                <a:endParaRPr lang="fr-FR" sz="1600" dirty="0"/>
              </a:p>
              <a:p>
                <a:r>
                  <a:rPr lang="fr-FR" sz="1600" dirty="0"/>
                  <a:t>            = - </a:t>
                </a:r>
                <a14:m>
                  <m:oMath xmlns:m="http://schemas.openxmlformats.org/officeDocument/2006/math">
                    <m:r>
                      <a:rPr lang="fr-FR" sz="1600" b="1" i="1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fr-FR" sz="1600" dirty="0"/>
                  <a:t>.(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fr-FR" sz="1600" dirty="0"/>
                  <a:t>) + </a:t>
                </a:r>
                <a14:m>
                  <m:oMath xmlns:m="http://schemas.openxmlformats.org/officeDocument/2006/math">
                    <m:r>
                      <a:rPr lang="fr-FR" sz="1600" b="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fr-FR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z="1600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m:rPr>
                        <m:sty m:val="p"/>
                      </m:rPr>
                      <a:rPr lang="fr-FR" sz="1600" dirty="0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fr-FR" sz="16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sz="1600" dirty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600" dirty="0">
                            <a:latin typeface="Cambria Math" panose="02040503050406030204" pitchFamily="18" charset="0"/>
                          </a:rPr>
                          <m:t>uw</m:t>
                        </m:r>
                      </m:sub>
                      <m:sup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𝑘𝑙</m:t>
                        </m:r>
                      </m:sup>
                    </m:sSubSup>
                    <m:r>
                      <a:rPr lang="fr-FR" sz="16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𝐷𝐷𝐶𝑃</m:t>
                        </m:r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𝑢𝑤</m:t>
                        </m:r>
                      </m:sub>
                    </m:sSub>
                  </m:oMath>
                </a14:m>
                <a:endParaRPr lang="fr-FR" sz="16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16008E9-24F5-4195-AF3B-33F339AD26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573" y="1029947"/>
                <a:ext cx="4377718" cy="872675"/>
              </a:xfrm>
              <a:prstGeom prst="rect">
                <a:avLst/>
              </a:prstGeom>
              <a:blipFill>
                <a:blip r:embed="rId3"/>
                <a:stretch>
                  <a:fillRect t="-699" b="-6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6806F1-9D2F-4360-AB76-64EB05032E96}"/>
                  </a:ext>
                </a:extLst>
              </p:cNvPr>
              <p:cNvSpPr txBox="1"/>
              <p:nvPr/>
            </p:nvSpPr>
            <p:spPr>
              <a:xfrm>
                <a:off x="6448143" y="2481079"/>
                <a:ext cx="5007292" cy="441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m:rPr>
                        <m:sty m:val="p"/>
                      </m:rPr>
                      <a:rPr lang="fr-FR" sz="1600" dirty="0" smtClean="0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fr-FR" sz="16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sz="1600" dirty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600" dirty="0">
                            <a:latin typeface="Cambria Math" panose="02040503050406030204" pitchFamily="18" charset="0"/>
                          </a:rPr>
                          <m:t>uw</m:t>
                        </m:r>
                        <m:r>
                          <a:rPr lang="fr-FR" sz="1600" b="0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𝑒𝑠𝑡</m:t>
                        </m:r>
                      </m:sub>
                      <m:sup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𝑘𝑙</m:t>
                        </m:r>
                      </m:sup>
                    </m:sSubSup>
                    <m:r>
                      <a:rPr lang="fr-FR" sz="16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6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600">
                            <a:latin typeface="Cambria Math" panose="02040503050406030204" pitchFamily="18" charset="0"/>
                          </a:rPr>
                          <m:t>DDCP</m:t>
                        </m:r>
                        <m:r>
                          <a:rPr lang="fr-FR" sz="160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𝑘𝑙</m:t>
                        </m:r>
                      </m:sup>
                    </m:sSubSup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1600" b="1" i="1">
                        <a:latin typeface="Cambria Math" panose="02040503050406030204" pitchFamily="18" charset="0"/>
                      </a:rPr>
                      <m:t>𝒃</m:t>
                    </m:r>
                    <m:r>
                      <m:rPr>
                        <m:nor/>
                      </m:rPr>
                      <a:rPr lang="fr-FR" sz="1600" dirty="0">
                        <a:latin typeface="+mj-lt"/>
                      </a:rPr>
                      <m:t>.(</m:t>
                    </m:r>
                    <m:sSubSup>
                      <m:sSubSup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fr-FR" sz="1600" b="1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m:rPr>
                        <m:nor/>
                      </m:rPr>
                      <a:rPr lang="fr-FR" sz="1600" dirty="0">
                        <a:latin typeface="+mj-lt"/>
                      </a:rPr>
                      <m:t>)</m:t>
                    </m:r>
                    <m:sSub>
                      <m:sSubPr>
                        <m:ctrlPr>
                          <a:rPr lang="fr-FR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𝐷𝐶𝑃</m:t>
                        </m:r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𝑢𝑤</m:t>
                        </m:r>
                      </m:sub>
                    </m:sSub>
                    <m:r>
                      <a:rPr lang="fr-FR" sz="16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6806F1-9D2F-4360-AB76-64EB05032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143" y="2481079"/>
                <a:ext cx="5007292" cy="441275"/>
              </a:xfrm>
              <a:prstGeom prst="rect">
                <a:avLst/>
              </a:prstGeom>
              <a:blipFill>
                <a:blip r:embed="rId4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6D70683-3204-46CC-9427-D228516A544E}"/>
              </a:ext>
            </a:extLst>
          </p:cNvPr>
          <p:cNvCxnSpPr>
            <a:cxnSpLocks/>
          </p:cNvCxnSpPr>
          <p:nvPr/>
        </p:nvCxnSpPr>
        <p:spPr>
          <a:xfrm>
            <a:off x="8706432" y="2057054"/>
            <a:ext cx="0" cy="4253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F52EE59-2B5A-4D21-90BE-C43729E6E0D9}"/>
                  </a:ext>
                </a:extLst>
              </p14:cNvPr>
              <p14:cNvContentPartPr/>
              <p14:nvPr/>
            </p14:nvContentPartPr>
            <p14:xfrm>
              <a:off x="12807182" y="4033499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F52EE59-2B5A-4D21-90BE-C43729E6E0D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802862" y="4029179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318EF64-B659-4BE7-ADCD-5C642512E7A9}"/>
              </a:ext>
            </a:extLst>
          </p:cNvPr>
          <p:cNvSpPr/>
          <p:nvPr/>
        </p:nvSpPr>
        <p:spPr>
          <a:xfrm>
            <a:off x="830317" y="925504"/>
            <a:ext cx="4953820" cy="1073477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A picture containing satellite, transport, person&#10;&#10;Description generated with high confidence">
            <a:extLst>
              <a:ext uri="{FF2B5EF4-FFF2-40B4-BE49-F238E27FC236}">
                <a16:creationId xmlns:a16="http://schemas.microsoft.com/office/drawing/2014/main" id="{20179237-86D7-43FB-9D35-1C932212E10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57652" y="2621888"/>
            <a:ext cx="1826485" cy="1519341"/>
          </a:xfrm>
          <a:prstGeom prst="rect">
            <a:avLst/>
          </a:prstGeom>
        </p:spPr>
      </p:pic>
      <p:pic>
        <p:nvPicPr>
          <p:cNvPr id="30" name="Picture 29" descr="A picture containing satellite, transport, person&#10;&#10;Description generated with high confidence">
            <a:extLst>
              <a:ext uri="{FF2B5EF4-FFF2-40B4-BE49-F238E27FC236}">
                <a16:creationId xmlns:a16="http://schemas.microsoft.com/office/drawing/2014/main" id="{44C2F5E1-57B2-465F-942F-69FBE9F93F5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73" y="2643963"/>
            <a:ext cx="1826485" cy="151934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B03BD3E-08C7-40A9-BB57-0B2B4982219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709" y="6062629"/>
            <a:ext cx="623820" cy="6238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C709E2F-7CCF-4378-B904-DE3570F932B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362" y="6018196"/>
            <a:ext cx="623820" cy="623820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FFDADA0-CC6D-4623-9253-D12BB598FB1B}"/>
              </a:ext>
            </a:extLst>
          </p:cNvPr>
          <p:cNvCxnSpPr>
            <a:cxnSpLocks/>
          </p:cNvCxnSpPr>
          <p:nvPr/>
        </p:nvCxnSpPr>
        <p:spPr>
          <a:xfrm>
            <a:off x="1591522" y="3387242"/>
            <a:ext cx="1483489" cy="2942864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3C2810E-9C90-4A10-AACE-B0E9B456AD4A}"/>
              </a:ext>
            </a:extLst>
          </p:cNvPr>
          <p:cNvCxnSpPr>
            <a:cxnSpLocks/>
          </p:cNvCxnSpPr>
          <p:nvPr/>
        </p:nvCxnSpPr>
        <p:spPr>
          <a:xfrm>
            <a:off x="1651324" y="3375002"/>
            <a:ext cx="3384187" cy="3005599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ACCA352-D751-45F9-BAAA-FFFCD2C2742F}"/>
                  </a:ext>
                </a:extLst>
              </p:cNvPr>
              <p:cNvSpPr txBox="1"/>
              <p:nvPr/>
            </p:nvSpPr>
            <p:spPr>
              <a:xfrm>
                <a:off x="2692050" y="3881367"/>
                <a:ext cx="329128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ACCA352-D751-45F9-BAAA-FFFCD2C274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050" y="3881367"/>
                <a:ext cx="329128" cy="281937"/>
              </a:xfrm>
              <a:prstGeom prst="rect">
                <a:avLst/>
              </a:prstGeom>
              <a:blipFill>
                <a:blip r:embed="rId37"/>
                <a:stretch>
                  <a:fillRect l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C4EEC8AD-E221-46F1-8BB9-5FD04C3DC47E}"/>
              </a:ext>
            </a:extLst>
          </p:cNvPr>
          <p:cNvSpPr txBox="1"/>
          <p:nvPr/>
        </p:nvSpPr>
        <p:spPr>
          <a:xfrm>
            <a:off x="554905" y="2831538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Satellite 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7208E05-7A80-4BBD-9317-C437B0E56FAA}"/>
              </a:ext>
            </a:extLst>
          </p:cNvPr>
          <p:cNvSpPr txBox="1"/>
          <p:nvPr/>
        </p:nvSpPr>
        <p:spPr>
          <a:xfrm>
            <a:off x="5171917" y="3171176"/>
            <a:ext cx="1010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Satellite l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7965C69-29D9-4C1B-AE4C-37AF793F50FF}"/>
              </a:ext>
            </a:extLst>
          </p:cNvPr>
          <p:cNvCxnSpPr>
            <a:cxnSpLocks/>
          </p:cNvCxnSpPr>
          <p:nvPr/>
        </p:nvCxnSpPr>
        <p:spPr>
          <a:xfrm flipH="1">
            <a:off x="3134813" y="3446801"/>
            <a:ext cx="1748056" cy="2910280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D340FD0-622E-440B-9D4F-4B239607034F}"/>
              </a:ext>
            </a:extLst>
          </p:cNvPr>
          <p:cNvCxnSpPr>
            <a:cxnSpLocks/>
          </p:cNvCxnSpPr>
          <p:nvPr/>
        </p:nvCxnSpPr>
        <p:spPr>
          <a:xfrm>
            <a:off x="4898640" y="3446801"/>
            <a:ext cx="136871" cy="2919375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0019525-3CC9-475F-91F0-BC75632A3E0C}"/>
                  </a:ext>
                </a:extLst>
              </p:cNvPr>
              <p:cNvSpPr txBox="1"/>
              <p:nvPr/>
            </p:nvSpPr>
            <p:spPr>
              <a:xfrm>
                <a:off x="3852004" y="4351626"/>
                <a:ext cx="295145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0019525-3CC9-475F-91F0-BC75632A3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004" y="4351626"/>
                <a:ext cx="295145" cy="281937"/>
              </a:xfrm>
              <a:prstGeom prst="rect">
                <a:avLst/>
              </a:prstGeom>
              <a:blipFill>
                <a:blip r:embed="rId38"/>
                <a:stretch>
                  <a:fillRect l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EA2969C-D19A-4402-92E8-A313658481A1}"/>
                  </a:ext>
                </a:extLst>
              </p:cNvPr>
              <p:cNvSpPr txBox="1"/>
              <p:nvPr/>
            </p:nvSpPr>
            <p:spPr>
              <a:xfrm>
                <a:off x="5013836" y="4630258"/>
                <a:ext cx="329128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EA2969C-D19A-4402-92E8-A31365848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836" y="4630258"/>
                <a:ext cx="329128" cy="281937"/>
              </a:xfrm>
              <a:prstGeom prst="rect">
                <a:avLst/>
              </a:prstGeom>
              <a:blipFill>
                <a:blip r:embed="rId39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7A99F69-774A-41C9-8A2A-3B30846371CA}"/>
              </a:ext>
            </a:extLst>
          </p:cNvPr>
          <p:cNvCxnSpPr>
            <a:cxnSpLocks/>
          </p:cNvCxnSpPr>
          <p:nvPr/>
        </p:nvCxnSpPr>
        <p:spPr>
          <a:xfrm flipV="1">
            <a:off x="3107989" y="6342441"/>
            <a:ext cx="1877973" cy="20796"/>
          </a:xfrm>
          <a:prstGeom prst="line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62D5F1E-620E-47B8-AD18-91A1FEC035A1}"/>
                  </a:ext>
                </a:extLst>
              </p:cNvPr>
              <p:cNvSpPr txBox="1"/>
              <p:nvPr/>
            </p:nvSpPr>
            <p:spPr>
              <a:xfrm>
                <a:off x="3915421" y="6333617"/>
                <a:ext cx="5936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62D5F1E-620E-47B8-AD18-91A1FEC03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5421" y="6333617"/>
                <a:ext cx="593661" cy="40011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21B0B8-4B72-4B01-BFFA-C153532B1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E5DF-AF28-4567-A008-68278A736CD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217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A7F641A-0A42-4E08-B6F1-6BB2A14E6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2869" y="2270"/>
            <a:ext cx="3948292" cy="659708"/>
          </a:xfrm>
        </p:spPr>
        <p:txBody>
          <a:bodyPr>
            <a:normAutofit/>
          </a:bodyPr>
          <a:lstStyle/>
          <a:p>
            <a:r>
              <a:rPr lang="fr-FR" sz="3600" b="1" dirty="0">
                <a:latin typeface="+mn-lt"/>
              </a:rPr>
              <a:t>Direct fixing</a:t>
            </a:r>
            <a:endParaRPr lang="en-US" sz="36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1C33A3-ACFD-46A9-95DE-87DEA30265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3053" y="859023"/>
                <a:ext cx="5963971" cy="1073477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fr-FR" sz="24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𝑒𝑠𝑡</m:t>
                            </m:r>
                          </m:sub>
                        </m:s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  (~ 5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𝑐𝑚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𝑓𝑜𝑟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1)</m:t>
                    </m:r>
                  </m:oMath>
                </a14:m>
                <a:endParaRPr lang="fr-FR" sz="2400" dirty="0"/>
              </a:p>
              <a:p>
                <a:pPr marL="0" indent="0">
                  <a:buNone/>
                </a:pPr>
                <a:r>
                  <a:rPr lang="fr-FR" sz="2400" dirty="0"/>
                  <a:t>W</a:t>
                </a:r>
                <a:r>
                  <a:rPr lang="en-US" sz="2400" dirty="0"/>
                  <a:t>e can directly fix the ambiguities</a:t>
                </a:r>
              </a:p>
              <a:p>
                <a:pPr marL="0" indent="0">
                  <a:buNone/>
                </a:pPr>
                <a:endParaRPr lang="fr-FR" sz="2400" dirty="0"/>
              </a:p>
              <a:p>
                <a:pPr marL="0" indent="0">
                  <a:buNone/>
                </a:pPr>
                <a:endParaRPr lang="fr-FR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1C33A3-ACFD-46A9-95DE-87DEA30265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3053" y="859023"/>
                <a:ext cx="5963971" cy="1073477"/>
              </a:xfrm>
              <a:blipFill>
                <a:blip r:embed="rId2"/>
                <a:stretch>
                  <a:fillRect l="-1329"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16008E9-24F5-4195-AF3B-33F339AD26D1}"/>
                  </a:ext>
                </a:extLst>
              </p:cNvPr>
              <p:cNvSpPr/>
              <p:nvPr/>
            </p:nvSpPr>
            <p:spPr>
              <a:xfrm>
                <a:off x="6517573" y="1029947"/>
                <a:ext cx="4377718" cy="8726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 panose="02040503050406030204" pitchFamily="18" charset="0"/>
                          </a:rPr>
                          <m:t>DDCP</m:t>
                        </m:r>
                        <m:r>
                          <a:rPr lang="fr-FR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𝑘𝑙</m:t>
                        </m:r>
                      </m:sup>
                    </m:sSubSup>
                  </m:oMath>
                </a14:m>
                <a:r>
                  <a:rPr lang="fr-FR" sz="1600" dirty="0"/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m:rPr>
                        <m:sty m:val="p"/>
                      </m:rPr>
                      <a:rPr lang="fr-FR" sz="1600" dirty="0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fr-FR" sz="16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𝑢𝑤</m:t>
                        </m:r>
                      </m:sub>
                      <m:sup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𝑘𝑙</m:t>
                        </m:r>
                      </m:sup>
                    </m:sSubSup>
                    <m:r>
                      <a:rPr lang="fr-FR" sz="16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1600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m:rPr>
                        <m:sty m:val="p"/>
                      </m:rPr>
                      <a:rPr lang="fr-FR" sz="1600" dirty="0">
                        <a:latin typeface="Cambria Math" panose="02040503050406030204" pitchFamily="18" charset="0"/>
                      </a:rPr>
                      <m:t>ΔΔ</m:t>
                    </m:r>
                    <m:sSubSup>
                      <m:sSubSupPr>
                        <m:ctrlPr>
                          <a:rPr lang="fr-FR" sz="16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sz="1600" dirty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600" dirty="0">
                            <a:latin typeface="Cambria Math" panose="02040503050406030204" pitchFamily="18" charset="0"/>
                          </a:rPr>
                          <m:t>uw</m:t>
                        </m:r>
                      </m:sub>
                      <m:sup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𝑘𝑙</m:t>
                        </m:r>
                      </m:sup>
                    </m:sSubSup>
                    <m:r>
                      <a:rPr lang="fr-FR" sz="16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𝐷𝐷𝐶𝑃</m:t>
                        </m:r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𝑢𝑤</m:t>
                        </m:r>
                      </m:sub>
                    </m:sSub>
                  </m:oMath>
                </a14:m>
                <a:endParaRPr lang="fr-FR" sz="1600" dirty="0"/>
              </a:p>
              <a:p>
                <a:endParaRPr lang="fr-FR" sz="1600" dirty="0"/>
              </a:p>
              <a:p>
                <a:r>
                  <a:rPr lang="fr-FR" sz="1600" dirty="0"/>
                  <a:t>            = - </a:t>
                </a:r>
                <a14:m>
                  <m:oMath xmlns:m="http://schemas.openxmlformats.org/officeDocument/2006/math">
                    <m:r>
                      <a:rPr lang="fr-FR" sz="1600" b="1" i="1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fr-FR" sz="1600" dirty="0"/>
                  <a:t>.(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fr-FR" sz="1600" dirty="0"/>
                  <a:t>) + </a:t>
                </a:r>
                <a14:m>
                  <m:oMath xmlns:m="http://schemas.openxmlformats.org/officeDocument/2006/math">
                    <m:r>
                      <a:rPr lang="fr-FR" sz="1600" b="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m:rPr>
                        <m:sty m:val="p"/>
                      </m:rPr>
                      <a:rPr lang="fr-FR" sz="1600" dirty="0">
                        <a:latin typeface="Cambria Math" panose="02040503050406030204" pitchFamily="18" charset="0"/>
                      </a:rPr>
                      <m:t>ΔΔ</m:t>
                    </m:r>
                    <m:sSubSup>
                      <m:sSubSupPr>
                        <m:ctrlPr>
                          <a:rPr lang="fr-FR" sz="16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sz="1600" dirty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600" dirty="0">
                            <a:latin typeface="Cambria Math" panose="02040503050406030204" pitchFamily="18" charset="0"/>
                          </a:rPr>
                          <m:t>uw</m:t>
                        </m:r>
                      </m:sub>
                      <m:sup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𝑘𝑙</m:t>
                        </m:r>
                      </m:sup>
                    </m:sSubSup>
                    <m:r>
                      <a:rPr lang="fr-FR" sz="16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𝐷𝐷𝐶𝑃</m:t>
                        </m:r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𝑢𝑤</m:t>
                        </m:r>
                      </m:sub>
                    </m:sSub>
                  </m:oMath>
                </a14:m>
                <a:endParaRPr lang="fr-FR" sz="16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16008E9-24F5-4195-AF3B-33F339AD26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573" y="1029947"/>
                <a:ext cx="4377718" cy="872675"/>
              </a:xfrm>
              <a:prstGeom prst="rect">
                <a:avLst/>
              </a:prstGeom>
              <a:blipFill>
                <a:blip r:embed="rId3"/>
                <a:stretch>
                  <a:fillRect t="-699" b="-6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6806F1-9D2F-4360-AB76-64EB05032E96}"/>
                  </a:ext>
                </a:extLst>
              </p:cNvPr>
              <p:cNvSpPr txBox="1"/>
              <p:nvPr/>
            </p:nvSpPr>
            <p:spPr>
              <a:xfrm>
                <a:off x="6448143" y="2481079"/>
                <a:ext cx="5007292" cy="441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 dirty="0">
                        <a:latin typeface="Cambria Math" panose="02040503050406030204" pitchFamily="18" charset="0"/>
                      </a:rPr>
                      <m:t>Δ</m:t>
                    </m:r>
                    <m:r>
                      <m:rPr>
                        <m:sty m:val="p"/>
                      </m:rPr>
                      <a:rPr lang="fr-FR" sz="1600" dirty="0" smtClean="0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fr-FR" sz="16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sz="1600" dirty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600" dirty="0">
                            <a:latin typeface="Cambria Math" panose="02040503050406030204" pitchFamily="18" charset="0"/>
                          </a:rPr>
                          <m:t>uw</m:t>
                        </m:r>
                        <m:r>
                          <a:rPr lang="fr-FR" sz="1600" b="0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𝑒𝑠𝑡</m:t>
                        </m:r>
                      </m:sub>
                      <m:sup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𝑘𝑙</m:t>
                        </m:r>
                      </m:sup>
                    </m:sSubSup>
                    <m:r>
                      <a:rPr lang="fr-FR" sz="16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6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600">
                            <a:latin typeface="Cambria Math" panose="02040503050406030204" pitchFamily="18" charset="0"/>
                          </a:rPr>
                          <m:t>DDCP</m:t>
                        </m:r>
                        <m:r>
                          <a:rPr lang="fr-FR" sz="160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𝑘𝑙</m:t>
                        </m:r>
                      </m:sup>
                    </m:sSubSup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1600" b="1" i="1">
                        <a:latin typeface="Cambria Math" panose="02040503050406030204" pitchFamily="18" charset="0"/>
                      </a:rPr>
                      <m:t>𝒃</m:t>
                    </m:r>
                    <m:r>
                      <m:rPr>
                        <m:nor/>
                      </m:rPr>
                      <a:rPr lang="fr-FR" sz="1600" dirty="0">
                        <a:latin typeface="+mj-lt"/>
                      </a:rPr>
                      <m:t>.(</m:t>
                    </m:r>
                    <m:sSubSup>
                      <m:sSubSup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fr-FR" sz="1600" b="1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m:rPr>
                        <m:nor/>
                      </m:rPr>
                      <a:rPr lang="fr-FR" sz="1600" dirty="0">
                        <a:latin typeface="+mj-lt"/>
                      </a:rPr>
                      <m:t>)</m:t>
                    </m:r>
                    <m:sSub>
                      <m:sSubPr>
                        <m:ctrlPr>
                          <a:rPr lang="fr-FR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𝐷𝐶𝑃</m:t>
                        </m:r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𝑢𝑤</m:t>
                        </m:r>
                      </m:sub>
                    </m:sSub>
                    <m:r>
                      <a:rPr lang="fr-FR" sz="16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6806F1-9D2F-4360-AB76-64EB05032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143" y="2481079"/>
                <a:ext cx="5007292" cy="441275"/>
              </a:xfrm>
              <a:prstGeom prst="rect">
                <a:avLst/>
              </a:prstGeom>
              <a:blipFill>
                <a:blip r:embed="rId4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6D70683-3204-46CC-9427-D228516A544E}"/>
              </a:ext>
            </a:extLst>
          </p:cNvPr>
          <p:cNvCxnSpPr>
            <a:cxnSpLocks/>
          </p:cNvCxnSpPr>
          <p:nvPr/>
        </p:nvCxnSpPr>
        <p:spPr>
          <a:xfrm>
            <a:off x="8706432" y="2057054"/>
            <a:ext cx="0" cy="4253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F52EE59-2B5A-4D21-90BE-C43729E6E0D9}"/>
                  </a:ext>
                </a:extLst>
              </p14:cNvPr>
              <p14:cNvContentPartPr/>
              <p14:nvPr/>
            </p14:nvContentPartPr>
            <p14:xfrm>
              <a:off x="12807182" y="4033499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F52EE59-2B5A-4D21-90BE-C43729E6E0D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802862" y="4029179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318EF64-B659-4BE7-ADCD-5C642512E7A9}"/>
              </a:ext>
            </a:extLst>
          </p:cNvPr>
          <p:cNvSpPr/>
          <p:nvPr/>
        </p:nvSpPr>
        <p:spPr>
          <a:xfrm>
            <a:off x="830317" y="925504"/>
            <a:ext cx="4953820" cy="1073477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A picture containing satellite, transport, person&#10;&#10;Description generated with high confidence">
            <a:extLst>
              <a:ext uri="{FF2B5EF4-FFF2-40B4-BE49-F238E27FC236}">
                <a16:creationId xmlns:a16="http://schemas.microsoft.com/office/drawing/2014/main" id="{20179237-86D7-43FB-9D35-1C932212E10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57652" y="2621888"/>
            <a:ext cx="1826485" cy="1519341"/>
          </a:xfrm>
          <a:prstGeom prst="rect">
            <a:avLst/>
          </a:prstGeom>
        </p:spPr>
      </p:pic>
      <p:pic>
        <p:nvPicPr>
          <p:cNvPr id="30" name="Picture 29" descr="A picture containing satellite, transport, person&#10;&#10;Description generated with high confidence">
            <a:extLst>
              <a:ext uri="{FF2B5EF4-FFF2-40B4-BE49-F238E27FC236}">
                <a16:creationId xmlns:a16="http://schemas.microsoft.com/office/drawing/2014/main" id="{44C2F5E1-57B2-465F-942F-69FBE9F93F5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73" y="2643963"/>
            <a:ext cx="1826485" cy="151934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B03BD3E-08C7-40A9-BB57-0B2B4982219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709" y="6062629"/>
            <a:ext cx="623820" cy="6238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C709E2F-7CCF-4378-B904-DE3570F932B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362" y="6018196"/>
            <a:ext cx="623820" cy="623820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FFDADA0-CC6D-4623-9253-D12BB598FB1B}"/>
              </a:ext>
            </a:extLst>
          </p:cNvPr>
          <p:cNvCxnSpPr>
            <a:cxnSpLocks/>
          </p:cNvCxnSpPr>
          <p:nvPr/>
        </p:nvCxnSpPr>
        <p:spPr>
          <a:xfrm>
            <a:off x="1591522" y="3387242"/>
            <a:ext cx="1483489" cy="2942864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3C2810E-9C90-4A10-AACE-B0E9B456AD4A}"/>
              </a:ext>
            </a:extLst>
          </p:cNvPr>
          <p:cNvCxnSpPr>
            <a:cxnSpLocks/>
          </p:cNvCxnSpPr>
          <p:nvPr/>
        </p:nvCxnSpPr>
        <p:spPr>
          <a:xfrm>
            <a:off x="1651324" y="3375002"/>
            <a:ext cx="3384187" cy="3005599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ACCA352-D751-45F9-BAAA-FFFCD2C2742F}"/>
                  </a:ext>
                </a:extLst>
              </p:cNvPr>
              <p:cNvSpPr txBox="1"/>
              <p:nvPr/>
            </p:nvSpPr>
            <p:spPr>
              <a:xfrm>
                <a:off x="2692050" y="3881367"/>
                <a:ext cx="329128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ACCA352-D751-45F9-BAAA-FFFCD2C274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050" y="3881367"/>
                <a:ext cx="329128" cy="281937"/>
              </a:xfrm>
              <a:prstGeom prst="rect">
                <a:avLst/>
              </a:prstGeom>
              <a:blipFill>
                <a:blip r:embed="rId37"/>
                <a:stretch>
                  <a:fillRect l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C4EEC8AD-E221-46F1-8BB9-5FD04C3DC47E}"/>
              </a:ext>
            </a:extLst>
          </p:cNvPr>
          <p:cNvSpPr txBox="1"/>
          <p:nvPr/>
        </p:nvSpPr>
        <p:spPr>
          <a:xfrm>
            <a:off x="554905" y="2831538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Satellite 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7208E05-7A80-4BBD-9317-C437B0E56FAA}"/>
              </a:ext>
            </a:extLst>
          </p:cNvPr>
          <p:cNvSpPr txBox="1"/>
          <p:nvPr/>
        </p:nvSpPr>
        <p:spPr>
          <a:xfrm>
            <a:off x="5171917" y="3171176"/>
            <a:ext cx="1010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Satellite l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7965C69-29D9-4C1B-AE4C-37AF793F50FF}"/>
              </a:ext>
            </a:extLst>
          </p:cNvPr>
          <p:cNvCxnSpPr>
            <a:cxnSpLocks/>
          </p:cNvCxnSpPr>
          <p:nvPr/>
        </p:nvCxnSpPr>
        <p:spPr>
          <a:xfrm flipH="1">
            <a:off x="3134813" y="3446801"/>
            <a:ext cx="1748056" cy="2910280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D340FD0-622E-440B-9D4F-4B239607034F}"/>
              </a:ext>
            </a:extLst>
          </p:cNvPr>
          <p:cNvCxnSpPr>
            <a:cxnSpLocks/>
          </p:cNvCxnSpPr>
          <p:nvPr/>
        </p:nvCxnSpPr>
        <p:spPr>
          <a:xfrm>
            <a:off x="4898640" y="3446801"/>
            <a:ext cx="136871" cy="2919375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0019525-3CC9-475F-91F0-BC75632A3E0C}"/>
                  </a:ext>
                </a:extLst>
              </p:cNvPr>
              <p:cNvSpPr txBox="1"/>
              <p:nvPr/>
            </p:nvSpPr>
            <p:spPr>
              <a:xfrm>
                <a:off x="3852004" y="4351626"/>
                <a:ext cx="295145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0019525-3CC9-475F-91F0-BC75632A3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004" y="4351626"/>
                <a:ext cx="295145" cy="281937"/>
              </a:xfrm>
              <a:prstGeom prst="rect">
                <a:avLst/>
              </a:prstGeom>
              <a:blipFill>
                <a:blip r:embed="rId38"/>
                <a:stretch>
                  <a:fillRect l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EA2969C-D19A-4402-92E8-A313658481A1}"/>
                  </a:ext>
                </a:extLst>
              </p:cNvPr>
              <p:cNvSpPr txBox="1"/>
              <p:nvPr/>
            </p:nvSpPr>
            <p:spPr>
              <a:xfrm>
                <a:off x="5013836" y="4630258"/>
                <a:ext cx="329128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EA2969C-D19A-4402-92E8-A31365848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836" y="4630258"/>
                <a:ext cx="329128" cy="281937"/>
              </a:xfrm>
              <a:prstGeom prst="rect">
                <a:avLst/>
              </a:prstGeom>
              <a:blipFill>
                <a:blip r:embed="rId39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7A99F69-774A-41C9-8A2A-3B30846371CA}"/>
              </a:ext>
            </a:extLst>
          </p:cNvPr>
          <p:cNvCxnSpPr>
            <a:cxnSpLocks/>
          </p:cNvCxnSpPr>
          <p:nvPr/>
        </p:nvCxnSpPr>
        <p:spPr>
          <a:xfrm flipV="1">
            <a:off x="3107989" y="6342441"/>
            <a:ext cx="1877973" cy="20796"/>
          </a:xfrm>
          <a:prstGeom prst="line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62D5F1E-620E-47B8-AD18-91A1FEC035A1}"/>
                  </a:ext>
                </a:extLst>
              </p:cNvPr>
              <p:cNvSpPr txBox="1"/>
              <p:nvPr/>
            </p:nvSpPr>
            <p:spPr>
              <a:xfrm>
                <a:off x="3915421" y="6333617"/>
                <a:ext cx="5936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62D5F1E-620E-47B8-AD18-91A1FEC03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5421" y="6333617"/>
                <a:ext cx="593661" cy="40011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787464-2FB4-4DB2-935F-FE9DBE0F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E5DF-AF28-4567-A008-68278A736CD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54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A7F641A-0A42-4E08-B6F1-6BB2A14E6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2869" y="2270"/>
            <a:ext cx="3948292" cy="659708"/>
          </a:xfrm>
        </p:spPr>
        <p:txBody>
          <a:bodyPr>
            <a:normAutofit/>
          </a:bodyPr>
          <a:lstStyle/>
          <a:p>
            <a:r>
              <a:rPr lang="fr-FR" sz="3600" b="1" dirty="0">
                <a:latin typeface="+mn-lt"/>
              </a:rPr>
              <a:t>Direct fixing</a:t>
            </a:r>
            <a:endParaRPr lang="en-US" sz="36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1C33A3-ACFD-46A9-95DE-87DEA30265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3053" y="859023"/>
                <a:ext cx="5963971" cy="1073477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fr-FR" sz="24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𝑒𝑠𝑡</m:t>
                            </m:r>
                          </m:sub>
                        </m:s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  (~ 5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𝑐𝑚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𝑓𝑜𝑟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1)</m:t>
                    </m:r>
                  </m:oMath>
                </a14:m>
                <a:endParaRPr lang="fr-FR" sz="2400" dirty="0"/>
              </a:p>
              <a:p>
                <a:pPr marL="0" indent="0">
                  <a:buNone/>
                </a:pPr>
                <a:r>
                  <a:rPr lang="fr-FR" sz="2400" dirty="0"/>
                  <a:t>W</a:t>
                </a:r>
                <a:r>
                  <a:rPr lang="en-US" sz="2400" dirty="0"/>
                  <a:t>e can directly fix the ambiguities</a:t>
                </a:r>
              </a:p>
              <a:p>
                <a:pPr marL="0" indent="0">
                  <a:buNone/>
                </a:pPr>
                <a:endParaRPr lang="fr-FR" sz="2400" dirty="0"/>
              </a:p>
              <a:p>
                <a:pPr marL="0" indent="0">
                  <a:buNone/>
                </a:pPr>
                <a:endParaRPr lang="fr-FR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1C33A3-ACFD-46A9-95DE-87DEA30265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3053" y="859023"/>
                <a:ext cx="5963971" cy="1073477"/>
              </a:xfrm>
              <a:blipFill>
                <a:blip r:embed="rId2"/>
                <a:stretch>
                  <a:fillRect l="-1329"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16008E9-24F5-4195-AF3B-33F339AD26D1}"/>
                  </a:ext>
                </a:extLst>
              </p:cNvPr>
              <p:cNvSpPr/>
              <p:nvPr/>
            </p:nvSpPr>
            <p:spPr>
              <a:xfrm>
                <a:off x="6517573" y="1029947"/>
                <a:ext cx="4377718" cy="8726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 panose="02040503050406030204" pitchFamily="18" charset="0"/>
                          </a:rPr>
                          <m:t>DDCP</m:t>
                        </m:r>
                        <m:r>
                          <a:rPr lang="fr-FR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𝑘𝑙</m:t>
                        </m:r>
                      </m:sup>
                    </m:sSubSup>
                  </m:oMath>
                </a14:m>
                <a:r>
                  <a:rPr lang="fr-FR" sz="1600" dirty="0"/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 dirty="0">
                        <a:latin typeface="Cambria Math" panose="02040503050406030204" pitchFamily="18" charset="0"/>
                      </a:rPr>
                      <m:t>ΔΔ</m:t>
                    </m:r>
                    <m:sSubSup>
                      <m:sSubSupPr>
                        <m:ctrlPr>
                          <a:rPr lang="fr-FR" sz="16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𝑢𝑤</m:t>
                        </m:r>
                      </m:sub>
                      <m:sup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𝑘𝑙</m:t>
                        </m:r>
                      </m:sup>
                    </m:sSubSup>
                    <m:r>
                      <a:rPr lang="fr-FR" sz="16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1600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m:rPr>
                        <m:sty m:val="p"/>
                      </m:rPr>
                      <a:rPr lang="fr-FR" sz="1600" dirty="0">
                        <a:latin typeface="Cambria Math" panose="02040503050406030204" pitchFamily="18" charset="0"/>
                      </a:rPr>
                      <m:t>ΔΔ</m:t>
                    </m:r>
                    <m:sSubSup>
                      <m:sSubSupPr>
                        <m:ctrlPr>
                          <a:rPr lang="fr-FR" sz="16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sz="1600" dirty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600" dirty="0">
                            <a:latin typeface="Cambria Math" panose="02040503050406030204" pitchFamily="18" charset="0"/>
                          </a:rPr>
                          <m:t>uw</m:t>
                        </m:r>
                      </m:sub>
                      <m:sup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𝑘𝑙</m:t>
                        </m:r>
                      </m:sup>
                    </m:sSubSup>
                    <m:r>
                      <a:rPr lang="fr-FR" sz="16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𝐷𝐷𝐶𝑃</m:t>
                        </m:r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𝑢𝑤</m:t>
                        </m:r>
                      </m:sub>
                    </m:sSub>
                  </m:oMath>
                </a14:m>
                <a:endParaRPr lang="fr-FR" sz="1600" dirty="0"/>
              </a:p>
              <a:p>
                <a:endParaRPr lang="fr-FR" sz="1600" dirty="0"/>
              </a:p>
              <a:p>
                <a:r>
                  <a:rPr lang="fr-FR" sz="1600" dirty="0"/>
                  <a:t>            = - </a:t>
                </a:r>
                <a14:m>
                  <m:oMath xmlns:m="http://schemas.openxmlformats.org/officeDocument/2006/math">
                    <m:r>
                      <a:rPr lang="fr-FR" sz="1600" b="1" i="1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fr-FR" sz="1600" dirty="0"/>
                  <a:t>.(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fr-FR" sz="1600" dirty="0"/>
                  <a:t>) + </a:t>
                </a:r>
                <a14:m>
                  <m:oMath xmlns:m="http://schemas.openxmlformats.org/officeDocument/2006/math">
                    <m:r>
                      <a:rPr lang="fr-FR" sz="1600" b="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m:rPr>
                        <m:sty m:val="p"/>
                      </m:rPr>
                      <a:rPr lang="fr-FR" sz="1600" dirty="0">
                        <a:latin typeface="Cambria Math" panose="02040503050406030204" pitchFamily="18" charset="0"/>
                      </a:rPr>
                      <m:t>ΔΔ</m:t>
                    </m:r>
                    <m:sSubSup>
                      <m:sSubSupPr>
                        <m:ctrlPr>
                          <a:rPr lang="fr-FR" sz="16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sz="1600" dirty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600" dirty="0">
                            <a:latin typeface="Cambria Math" panose="02040503050406030204" pitchFamily="18" charset="0"/>
                          </a:rPr>
                          <m:t>uw</m:t>
                        </m:r>
                      </m:sub>
                      <m:sup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𝑘𝑙</m:t>
                        </m:r>
                      </m:sup>
                    </m:sSubSup>
                    <m:r>
                      <a:rPr lang="fr-FR" sz="16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𝐷𝐷𝐶𝑃</m:t>
                        </m:r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𝑢𝑤</m:t>
                        </m:r>
                      </m:sub>
                    </m:sSub>
                  </m:oMath>
                </a14:m>
                <a:endParaRPr lang="fr-FR" sz="16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16008E9-24F5-4195-AF3B-33F339AD26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573" y="1029947"/>
                <a:ext cx="4377718" cy="872675"/>
              </a:xfrm>
              <a:prstGeom prst="rect">
                <a:avLst/>
              </a:prstGeom>
              <a:blipFill>
                <a:blip r:embed="rId3"/>
                <a:stretch>
                  <a:fillRect t="-699" b="-6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6806F1-9D2F-4360-AB76-64EB05032E96}"/>
                  </a:ext>
                </a:extLst>
              </p:cNvPr>
              <p:cNvSpPr txBox="1"/>
              <p:nvPr/>
            </p:nvSpPr>
            <p:spPr>
              <a:xfrm>
                <a:off x="6448143" y="2481079"/>
                <a:ext cx="5007292" cy="441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 dirty="0">
                        <a:latin typeface="Cambria Math" panose="02040503050406030204" pitchFamily="18" charset="0"/>
                      </a:rPr>
                      <m:t>Δ</m:t>
                    </m:r>
                    <m:r>
                      <m:rPr>
                        <m:sty m:val="p"/>
                      </m:rPr>
                      <a:rPr lang="fr-FR" sz="1600" dirty="0" smtClean="0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fr-FR" sz="16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sz="1600" dirty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600" dirty="0">
                            <a:latin typeface="Cambria Math" panose="02040503050406030204" pitchFamily="18" charset="0"/>
                          </a:rPr>
                          <m:t>uw</m:t>
                        </m:r>
                        <m:r>
                          <a:rPr lang="fr-FR" sz="1600" b="0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𝑒𝑠𝑡</m:t>
                        </m:r>
                      </m:sub>
                      <m:sup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𝑘𝑙</m:t>
                        </m:r>
                      </m:sup>
                    </m:sSubSup>
                    <m:r>
                      <a:rPr lang="fr-FR" sz="16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6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600">
                            <a:latin typeface="Cambria Math" panose="02040503050406030204" pitchFamily="18" charset="0"/>
                          </a:rPr>
                          <m:t>DDCP</m:t>
                        </m:r>
                        <m:r>
                          <a:rPr lang="fr-FR" sz="160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𝑘𝑙</m:t>
                        </m:r>
                      </m:sup>
                    </m:sSubSup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1600" b="1" i="1">
                        <a:latin typeface="Cambria Math" panose="02040503050406030204" pitchFamily="18" charset="0"/>
                      </a:rPr>
                      <m:t>𝒃</m:t>
                    </m:r>
                    <m:r>
                      <m:rPr>
                        <m:nor/>
                      </m:rPr>
                      <a:rPr lang="fr-FR" sz="1600" dirty="0">
                        <a:latin typeface="+mj-lt"/>
                      </a:rPr>
                      <m:t>.(</m:t>
                    </m:r>
                    <m:sSubSup>
                      <m:sSubSup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fr-FR" sz="1600" b="1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m:rPr>
                        <m:nor/>
                      </m:rPr>
                      <a:rPr lang="fr-FR" sz="1600" dirty="0">
                        <a:latin typeface="+mj-lt"/>
                      </a:rPr>
                      <m:t>)</m:t>
                    </m:r>
                    <m:sSub>
                      <m:sSubPr>
                        <m:ctrlPr>
                          <a:rPr lang="fr-FR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𝐷𝐶𝑃</m:t>
                        </m:r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𝑢𝑤</m:t>
                        </m:r>
                      </m:sub>
                    </m:sSub>
                    <m:r>
                      <a:rPr lang="fr-FR" sz="16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6806F1-9D2F-4360-AB76-64EB05032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143" y="2481079"/>
                <a:ext cx="5007292" cy="441275"/>
              </a:xfrm>
              <a:prstGeom prst="rect">
                <a:avLst/>
              </a:prstGeom>
              <a:blipFill>
                <a:blip r:embed="rId4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6D70683-3204-46CC-9427-D228516A544E}"/>
              </a:ext>
            </a:extLst>
          </p:cNvPr>
          <p:cNvCxnSpPr>
            <a:cxnSpLocks/>
          </p:cNvCxnSpPr>
          <p:nvPr/>
        </p:nvCxnSpPr>
        <p:spPr>
          <a:xfrm>
            <a:off x="8706432" y="2057054"/>
            <a:ext cx="0" cy="4253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F52EE59-2B5A-4D21-90BE-C43729E6E0D9}"/>
                  </a:ext>
                </a:extLst>
              </p14:cNvPr>
              <p14:cNvContentPartPr/>
              <p14:nvPr/>
            </p14:nvContentPartPr>
            <p14:xfrm>
              <a:off x="12807182" y="4033499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F52EE59-2B5A-4D21-90BE-C43729E6E0D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802862" y="4029179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A8B46B73-F119-47DA-9F64-174C109F6368}"/>
                  </a:ext>
                </a:extLst>
              </p14:cNvPr>
              <p14:cNvContentPartPr/>
              <p14:nvPr/>
            </p14:nvContentPartPr>
            <p14:xfrm>
              <a:off x="7708367" y="5126827"/>
              <a:ext cx="360" cy="3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A8B46B73-F119-47DA-9F64-174C109F636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704047" y="5122507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6D0DE75-2AFC-4D3E-A6DE-3EBC6A4A6EDB}"/>
                  </a:ext>
                </a:extLst>
              </p14:cNvPr>
              <p14:cNvContentPartPr/>
              <p14:nvPr/>
            </p14:nvContentPartPr>
            <p14:xfrm>
              <a:off x="8171327" y="5126827"/>
              <a:ext cx="360" cy="3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6D0DE75-2AFC-4D3E-A6DE-3EBC6A4A6ED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167007" y="5122507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19966B40-40F0-49BC-A327-29E606CBD5ED}"/>
                  </a:ext>
                </a:extLst>
              </p14:cNvPr>
              <p14:cNvContentPartPr/>
              <p14:nvPr/>
            </p14:nvContentPartPr>
            <p14:xfrm>
              <a:off x="7985927" y="5271907"/>
              <a:ext cx="360" cy="3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19966B40-40F0-49BC-A327-29E606CBD5E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981607" y="5267587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1D86F18E-BA3F-46CC-8101-45C9096BF27F}"/>
                  </a:ext>
                </a:extLst>
              </p14:cNvPr>
              <p14:cNvContentPartPr/>
              <p14:nvPr/>
            </p14:nvContentPartPr>
            <p14:xfrm>
              <a:off x="8206607" y="5017027"/>
              <a:ext cx="360" cy="3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1D86F18E-BA3F-46CC-8101-45C9096BF27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202287" y="5012707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EA138617-F23F-4A1D-8304-5698C2D0C763}"/>
                  </a:ext>
                </a:extLst>
              </p14:cNvPr>
              <p14:cNvContentPartPr/>
              <p14:nvPr/>
            </p14:nvContentPartPr>
            <p14:xfrm>
              <a:off x="6365927" y="3772867"/>
              <a:ext cx="360" cy="3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EA138617-F23F-4A1D-8304-5698C2D0C76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361607" y="3768547"/>
                <a:ext cx="9000" cy="9000"/>
              </a:xfrm>
              <a:prstGeom prst="rect">
                <a:avLst/>
              </a:prstGeom>
            </p:spPr>
          </p:pic>
        </mc:Fallback>
      </mc:AlternateContent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62F9D1C-FA3A-4E44-AADA-99D1990E1C2C}"/>
              </a:ext>
            </a:extLst>
          </p:cNvPr>
          <p:cNvCxnSpPr>
            <a:cxnSpLocks/>
          </p:cNvCxnSpPr>
          <p:nvPr/>
        </p:nvCxnSpPr>
        <p:spPr>
          <a:xfrm flipV="1">
            <a:off x="6379312" y="3376851"/>
            <a:ext cx="5302101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3A802B9-C1AA-4C0B-AB35-1387FA56FE41}"/>
              </a:ext>
            </a:extLst>
          </p:cNvPr>
          <p:cNvCxnSpPr/>
          <p:nvPr/>
        </p:nvCxnSpPr>
        <p:spPr>
          <a:xfrm>
            <a:off x="7075344" y="3259783"/>
            <a:ext cx="0" cy="23175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05F14AE-5509-4F91-BC4D-7D36592DACDE}"/>
              </a:ext>
            </a:extLst>
          </p:cNvPr>
          <p:cNvCxnSpPr/>
          <p:nvPr/>
        </p:nvCxnSpPr>
        <p:spPr>
          <a:xfrm>
            <a:off x="10462868" y="3259783"/>
            <a:ext cx="0" cy="23175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94A19F-415D-44B7-A858-F76DD8F45C1C}"/>
                  </a:ext>
                </a:extLst>
              </p:cNvPr>
              <p:cNvSpPr txBox="1"/>
              <p:nvPr/>
            </p:nvSpPr>
            <p:spPr>
              <a:xfrm>
                <a:off x="8590351" y="3451434"/>
                <a:ext cx="4115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94A19F-415D-44B7-A858-F76DD8F45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0351" y="3451434"/>
                <a:ext cx="411523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7CEC66-DA77-44FF-A264-3A377E01E688}"/>
              </a:ext>
            </a:extLst>
          </p:cNvPr>
          <p:cNvCxnSpPr/>
          <p:nvPr/>
        </p:nvCxnSpPr>
        <p:spPr>
          <a:xfrm>
            <a:off x="8796113" y="3252631"/>
            <a:ext cx="0" cy="23175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65D5BF9-F773-4833-BB00-605B02BD451E}"/>
                  </a:ext>
                </a:extLst>
              </p:cNvPr>
              <p:cNvSpPr txBox="1"/>
              <p:nvPr/>
            </p:nvSpPr>
            <p:spPr>
              <a:xfrm>
                <a:off x="6666863" y="3464592"/>
                <a:ext cx="8154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65D5BF9-F773-4833-BB00-605B02BD4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863" y="3464592"/>
                <a:ext cx="815480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8DDE15B-4BA6-46D6-8061-C78F513F98C9}"/>
                  </a:ext>
                </a:extLst>
              </p:cNvPr>
              <p:cNvSpPr txBox="1"/>
              <p:nvPr/>
            </p:nvSpPr>
            <p:spPr>
              <a:xfrm>
                <a:off x="10055128" y="3430401"/>
                <a:ext cx="8154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8DDE15B-4BA6-46D6-8061-C78F513F9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5128" y="3430401"/>
                <a:ext cx="815480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96C59CB-A4E3-4032-8E90-80C3D9B67632}"/>
              </a:ext>
            </a:extLst>
          </p:cNvPr>
          <p:cNvCxnSpPr/>
          <p:nvPr/>
        </p:nvCxnSpPr>
        <p:spPr>
          <a:xfrm>
            <a:off x="8196158" y="3249902"/>
            <a:ext cx="0" cy="23175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DE0619A-3CC4-4B62-BE5E-F50DD53753BE}"/>
                  </a:ext>
                </a:extLst>
              </p:cNvPr>
              <p:cNvSpPr/>
              <p:nvPr/>
            </p:nvSpPr>
            <p:spPr>
              <a:xfrm>
                <a:off x="7987986" y="2985427"/>
                <a:ext cx="411523" cy="3136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DE0619A-3CC4-4B62-BE5E-F50DD53753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986" y="2985427"/>
                <a:ext cx="411523" cy="313612"/>
              </a:xfrm>
              <a:prstGeom prst="rect">
                <a:avLst/>
              </a:prstGeom>
              <a:blipFill>
                <a:blip r:embed="rId34"/>
                <a:stretch>
                  <a:fillRect t="-1961" r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318EF64-B659-4BE7-ADCD-5C642512E7A9}"/>
              </a:ext>
            </a:extLst>
          </p:cNvPr>
          <p:cNvSpPr/>
          <p:nvPr/>
        </p:nvSpPr>
        <p:spPr>
          <a:xfrm>
            <a:off x="830317" y="925504"/>
            <a:ext cx="4953820" cy="1073477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A picture containing satellite, transport, person&#10;&#10;Description generated with high confidence">
            <a:extLst>
              <a:ext uri="{FF2B5EF4-FFF2-40B4-BE49-F238E27FC236}">
                <a16:creationId xmlns:a16="http://schemas.microsoft.com/office/drawing/2014/main" id="{20179237-86D7-43FB-9D35-1C932212E10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57652" y="2621888"/>
            <a:ext cx="1826485" cy="1519341"/>
          </a:xfrm>
          <a:prstGeom prst="rect">
            <a:avLst/>
          </a:prstGeom>
        </p:spPr>
      </p:pic>
      <p:pic>
        <p:nvPicPr>
          <p:cNvPr id="30" name="Picture 29" descr="A picture containing satellite, transport, person&#10;&#10;Description generated with high confidence">
            <a:extLst>
              <a:ext uri="{FF2B5EF4-FFF2-40B4-BE49-F238E27FC236}">
                <a16:creationId xmlns:a16="http://schemas.microsoft.com/office/drawing/2014/main" id="{44C2F5E1-57B2-465F-942F-69FBE9F93F53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73" y="2643963"/>
            <a:ext cx="1826485" cy="151934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B03BD3E-08C7-40A9-BB57-0B2B4982219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709" y="6062629"/>
            <a:ext cx="623820" cy="6238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C709E2F-7CCF-4378-B904-DE3570F932B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362" y="6018196"/>
            <a:ext cx="623820" cy="623820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FFDADA0-CC6D-4623-9253-D12BB598FB1B}"/>
              </a:ext>
            </a:extLst>
          </p:cNvPr>
          <p:cNvCxnSpPr>
            <a:cxnSpLocks/>
          </p:cNvCxnSpPr>
          <p:nvPr/>
        </p:nvCxnSpPr>
        <p:spPr>
          <a:xfrm>
            <a:off x="1591522" y="3387242"/>
            <a:ext cx="1483489" cy="2942864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3C2810E-9C90-4A10-AACE-B0E9B456AD4A}"/>
              </a:ext>
            </a:extLst>
          </p:cNvPr>
          <p:cNvCxnSpPr>
            <a:cxnSpLocks/>
          </p:cNvCxnSpPr>
          <p:nvPr/>
        </p:nvCxnSpPr>
        <p:spPr>
          <a:xfrm>
            <a:off x="1651324" y="3375002"/>
            <a:ext cx="3384187" cy="3005599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ACCA352-D751-45F9-BAAA-FFFCD2C2742F}"/>
                  </a:ext>
                </a:extLst>
              </p:cNvPr>
              <p:cNvSpPr txBox="1"/>
              <p:nvPr/>
            </p:nvSpPr>
            <p:spPr>
              <a:xfrm>
                <a:off x="2692050" y="3881367"/>
                <a:ext cx="329128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ACCA352-D751-45F9-BAAA-FFFCD2C274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050" y="3881367"/>
                <a:ext cx="329128" cy="281937"/>
              </a:xfrm>
              <a:prstGeom prst="rect">
                <a:avLst/>
              </a:prstGeom>
              <a:blipFill>
                <a:blip r:embed="rId37"/>
                <a:stretch>
                  <a:fillRect l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C4EEC8AD-E221-46F1-8BB9-5FD04C3DC47E}"/>
              </a:ext>
            </a:extLst>
          </p:cNvPr>
          <p:cNvSpPr txBox="1"/>
          <p:nvPr/>
        </p:nvSpPr>
        <p:spPr>
          <a:xfrm>
            <a:off x="554905" y="2831538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Satellite 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7208E05-7A80-4BBD-9317-C437B0E56FAA}"/>
              </a:ext>
            </a:extLst>
          </p:cNvPr>
          <p:cNvSpPr txBox="1"/>
          <p:nvPr/>
        </p:nvSpPr>
        <p:spPr>
          <a:xfrm>
            <a:off x="5171917" y="3171176"/>
            <a:ext cx="1010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Satellite l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7965C69-29D9-4C1B-AE4C-37AF793F50FF}"/>
              </a:ext>
            </a:extLst>
          </p:cNvPr>
          <p:cNvCxnSpPr>
            <a:cxnSpLocks/>
          </p:cNvCxnSpPr>
          <p:nvPr/>
        </p:nvCxnSpPr>
        <p:spPr>
          <a:xfrm flipH="1">
            <a:off x="3134813" y="3446801"/>
            <a:ext cx="1748056" cy="2910280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D340FD0-622E-440B-9D4F-4B239607034F}"/>
              </a:ext>
            </a:extLst>
          </p:cNvPr>
          <p:cNvCxnSpPr>
            <a:cxnSpLocks/>
          </p:cNvCxnSpPr>
          <p:nvPr/>
        </p:nvCxnSpPr>
        <p:spPr>
          <a:xfrm>
            <a:off x="4898640" y="3446801"/>
            <a:ext cx="136871" cy="2919375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0019525-3CC9-475F-91F0-BC75632A3E0C}"/>
                  </a:ext>
                </a:extLst>
              </p:cNvPr>
              <p:cNvSpPr txBox="1"/>
              <p:nvPr/>
            </p:nvSpPr>
            <p:spPr>
              <a:xfrm>
                <a:off x="3852004" y="4351626"/>
                <a:ext cx="295145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0019525-3CC9-475F-91F0-BC75632A3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004" y="4351626"/>
                <a:ext cx="295145" cy="281937"/>
              </a:xfrm>
              <a:prstGeom prst="rect">
                <a:avLst/>
              </a:prstGeom>
              <a:blipFill>
                <a:blip r:embed="rId38"/>
                <a:stretch>
                  <a:fillRect l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EA2969C-D19A-4402-92E8-A313658481A1}"/>
                  </a:ext>
                </a:extLst>
              </p:cNvPr>
              <p:cNvSpPr txBox="1"/>
              <p:nvPr/>
            </p:nvSpPr>
            <p:spPr>
              <a:xfrm>
                <a:off x="5013836" y="4630258"/>
                <a:ext cx="329128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EA2969C-D19A-4402-92E8-A31365848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836" y="4630258"/>
                <a:ext cx="329128" cy="281937"/>
              </a:xfrm>
              <a:prstGeom prst="rect">
                <a:avLst/>
              </a:prstGeom>
              <a:blipFill>
                <a:blip r:embed="rId39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7A99F69-774A-41C9-8A2A-3B30846371CA}"/>
              </a:ext>
            </a:extLst>
          </p:cNvPr>
          <p:cNvCxnSpPr>
            <a:cxnSpLocks/>
          </p:cNvCxnSpPr>
          <p:nvPr/>
        </p:nvCxnSpPr>
        <p:spPr>
          <a:xfrm flipV="1">
            <a:off x="3107989" y="6342441"/>
            <a:ext cx="1877973" cy="20796"/>
          </a:xfrm>
          <a:prstGeom prst="line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62D5F1E-620E-47B8-AD18-91A1FEC035A1}"/>
                  </a:ext>
                </a:extLst>
              </p:cNvPr>
              <p:cNvSpPr txBox="1"/>
              <p:nvPr/>
            </p:nvSpPr>
            <p:spPr>
              <a:xfrm>
                <a:off x="3915421" y="6333617"/>
                <a:ext cx="5936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62D5F1E-620E-47B8-AD18-91A1FEC03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5421" y="6333617"/>
                <a:ext cx="593661" cy="40011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2B57D3-6221-4C5A-9AEE-8A1E0F760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E5DF-AF28-4567-A008-68278A736CD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7084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A7F641A-0A42-4E08-B6F1-6BB2A14E6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2869" y="2270"/>
            <a:ext cx="3948292" cy="659708"/>
          </a:xfrm>
        </p:spPr>
        <p:txBody>
          <a:bodyPr>
            <a:normAutofit/>
          </a:bodyPr>
          <a:lstStyle/>
          <a:p>
            <a:r>
              <a:rPr lang="fr-FR" sz="3600" b="1" dirty="0">
                <a:latin typeface="+mn-lt"/>
              </a:rPr>
              <a:t>Direct fixing</a:t>
            </a:r>
            <a:endParaRPr lang="en-US" sz="36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1C33A3-ACFD-46A9-95DE-87DEA30265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3053" y="859023"/>
                <a:ext cx="5963971" cy="1073477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fr-FR" sz="24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𝑒𝑠𝑡</m:t>
                            </m:r>
                          </m:sub>
                        </m:s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  (~ 5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𝑐𝑚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𝑓𝑜𝑟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1)</m:t>
                    </m:r>
                  </m:oMath>
                </a14:m>
                <a:endParaRPr lang="fr-FR" sz="2400" dirty="0"/>
              </a:p>
              <a:p>
                <a:pPr marL="0" indent="0">
                  <a:buNone/>
                </a:pPr>
                <a:r>
                  <a:rPr lang="fr-FR" sz="2400" dirty="0"/>
                  <a:t>W</a:t>
                </a:r>
                <a:r>
                  <a:rPr lang="en-US" sz="2400" dirty="0"/>
                  <a:t>e can directly fix the ambiguities</a:t>
                </a:r>
              </a:p>
              <a:p>
                <a:pPr marL="0" indent="0">
                  <a:buNone/>
                </a:pPr>
                <a:endParaRPr lang="fr-FR" sz="2400" dirty="0"/>
              </a:p>
              <a:p>
                <a:pPr marL="0" indent="0">
                  <a:buNone/>
                </a:pPr>
                <a:endParaRPr lang="fr-FR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1C33A3-ACFD-46A9-95DE-87DEA30265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3053" y="859023"/>
                <a:ext cx="5963971" cy="1073477"/>
              </a:xfrm>
              <a:blipFill>
                <a:blip r:embed="rId2"/>
                <a:stretch>
                  <a:fillRect l="-1329"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16008E9-24F5-4195-AF3B-33F339AD26D1}"/>
                  </a:ext>
                </a:extLst>
              </p:cNvPr>
              <p:cNvSpPr/>
              <p:nvPr/>
            </p:nvSpPr>
            <p:spPr>
              <a:xfrm>
                <a:off x="6517573" y="1029947"/>
                <a:ext cx="4377718" cy="8726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 panose="02040503050406030204" pitchFamily="18" charset="0"/>
                          </a:rPr>
                          <m:t>DDCP</m:t>
                        </m:r>
                        <m:r>
                          <a:rPr lang="fr-FR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𝑘𝑙</m:t>
                        </m:r>
                      </m:sup>
                    </m:sSubSup>
                  </m:oMath>
                </a14:m>
                <a:r>
                  <a:rPr lang="fr-FR" sz="1600" dirty="0"/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 dirty="0">
                        <a:latin typeface="Cambria Math" panose="02040503050406030204" pitchFamily="18" charset="0"/>
                      </a:rPr>
                      <m:t>ΔΔ</m:t>
                    </m:r>
                    <m:sSubSup>
                      <m:sSubSupPr>
                        <m:ctrlPr>
                          <a:rPr lang="fr-FR" sz="16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𝑢𝑤</m:t>
                        </m:r>
                      </m:sub>
                      <m:sup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𝑘𝑙</m:t>
                        </m:r>
                      </m:sup>
                    </m:sSubSup>
                    <m:r>
                      <a:rPr lang="fr-FR" sz="16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1600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m:rPr>
                        <m:sty m:val="p"/>
                      </m:rPr>
                      <a:rPr lang="fr-FR" sz="1600" dirty="0">
                        <a:latin typeface="Cambria Math" panose="02040503050406030204" pitchFamily="18" charset="0"/>
                      </a:rPr>
                      <m:t>ΔΔ</m:t>
                    </m:r>
                    <m:sSubSup>
                      <m:sSubSupPr>
                        <m:ctrlPr>
                          <a:rPr lang="fr-FR" sz="16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sz="1600" dirty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600" dirty="0">
                            <a:latin typeface="Cambria Math" panose="02040503050406030204" pitchFamily="18" charset="0"/>
                          </a:rPr>
                          <m:t>uw</m:t>
                        </m:r>
                      </m:sub>
                      <m:sup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𝑘𝑙</m:t>
                        </m:r>
                      </m:sup>
                    </m:sSubSup>
                    <m:r>
                      <a:rPr lang="fr-FR" sz="16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𝐷𝐷𝐶𝑃</m:t>
                        </m:r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𝑢𝑤</m:t>
                        </m:r>
                      </m:sub>
                    </m:sSub>
                  </m:oMath>
                </a14:m>
                <a:endParaRPr lang="fr-FR" sz="1600" dirty="0"/>
              </a:p>
              <a:p>
                <a:endParaRPr lang="fr-FR" sz="1600" dirty="0"/>
              </a:p>
              <a:p>
                <a:r>
                  <a:rPr lang="fr-FR" sz="1600" dirty="0"/>
                  <a:t>            = - </a:t>
                </a:r>
                <a14:m>
                  <m:oMath xmlns:m="http://schemas.openxmlformats.org/officeDocument/2006/math">
                    <m:r>
                      <a:rPr lang="fr-FR" sz="1600" b="1" i="1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fr-FR" sz="1600" dirty="0"/>
                  <a:t>.(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fr-FR" sz="1600" dirty="0"/>
                  <a:t>) + </a:t>
                </a:r>
                <a14:m>
                  <m:oMath xmlns:m="http://schemas.openxmlformats.org/officeDocument/2006/math">
                    <m:r>
                      <a:rPr lang="fr-FR" sz="1600" b="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m:rPr>
                        <m:sty m:val="p"/>
                      </m:rPr>
                      <a:rPr lang="fr-FR" sz="1600" dirty="0">
                        <a:latin typeface="Cambria Math" panose="02040503050406030204" pitchFamily="18" charset="0"/>
                      </a:rPr>
                      <m:t>ΔΔ</m:t>
                    </m:r>
                    <m:sSubSup>
                      <m:sSubSupPr>
                        <m:ctrlPr>
                          <a:rPr lang="fr-FR" sz="16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sz="1600" dirty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600" dirty="0">
                            <a:latin typeface="Cambria Math" panose="02040503050406030204" pitchFamily="18" charset="0"/>
                          </a:rPr>
                          <m:t>uw</m:t>
                        </m:r>
                      </m:sub>
                      <m:sup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𝑘𝑙</m:t>
                        </m:r>
                      </m:sup>
                    </m:sSubSup>
                    <m:r>
                      <a:rPr lang="fr-FR" sz="16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𝐷𝐷𝐶𝑃</m:t>
                        </m:r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𝑢𝑤</m:t>
                        </m:r>
                      </m:sub>
                    </m:sSub>
                  </m:oMath>
                </a14:m>
                <a:endParaRPr lang="fr-FR" sz="16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16008E9-24F5-4195-AF3B-33F339AD26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573" y="1029947"/>
                <a:ext cx="4377718" cy="872675"/>
              </a:xfrm>
              <a:prstGeom prst="rect">
                <a:avLst/>
              </a:prstGeom>
              <a:blipFill>
                <a:blip r:embed="rId3"/>
                <a:stretch>
                  <a:fillRect t="-699" b="-6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6806F1-9D2F-4360-AB76-64EB05032E96}"/>
                  </a:ext>
                </a:extLst>
              </p:cNvPr>
              <p:cNvSpPr txBox="1"/>
              <p:nvPr/>
            </p:nvSpPr>
            <p:spPr>
              <a:xfrm>
                <a:off x="6448143" y="2481079"/>
                <a:ext cx="5007292" cy="441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 dirty="0">
                        <a:latin typeface="Cambria Math" panose="02040503050406030204" pitchFamily="18" charset="0"/>
                      </a:rPr>
                      <m:t>Δ</m:t>
                    </m:r>
                    <m:r>
                      <m:rPr>
                        <m:sty m:val="p"/>
                      </m:rPr>
                      <a:rPr lang="fr-FR" sz="1600" dirty="0" smtClean="0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fr-FR" sz="16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sz="1600" dirty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600" dirty="0">
                            <a:latin typeface="Cambria Math" panose="02040503050406030204" pitchFamily="18" charset="0"/>
                          </a:rPr>
                          <m:t>uw</m:t>
                        </m:r>
                        <m:r>
                          <a:rPr lang="fr-FR" sz="1600" b="0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𝑒𝑠𝑡</m:t>
                        </m:r>
                      </m:sub>
                      <m:sup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𝑘𝑙</m:t>
                        </m:r>
                      </m:sup>
                    </m:sSubSup>
                    <m:r>
                      <a:rPr lang="fr-FR" sz="16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6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600">
                            <a:latin typeface="Cambria Math" panose="02040503050406030204" pitchFamily="18" charset="0"/>
                          </a:rPr>
                          <m:t>DDCP</m:t>
                        </m:r>
                        <m:r>
                          <a:rPr lang="fr-FR" sz="160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𝑘𝑙</m:t>
                        </m:r>
                      </m:sup>
                    </m:sSubSup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1600" b="1" i="1">
                        <a:latin typeface="Cambria Math" panose="02040503050406030204" pitchFamily="18" charset="0"/>
                      </a:rPr>
                      <m:t>𝒃</m:t>
                    </m:r>
                    <m:r>
                      <m:rPr>
                        <m:nor/>
                      </m:rPr>
                      <a:rPr lang="fr-FR" sz="1600" dirty="0">
                        <a:latin typeface="+mj-lt"/>
                      </a:rPr>
                      <m:t>.(</m:t>
                    </m:r>
                    <m:sSubSup>
                      <m:sSubSup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fr-FR" sz="1600" b="1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m:rPr>
                        <m:nor/>
                      </m:rPr>
                      <a:rPr lang="fr-FR" sz="1600" dirty="0">
                        <a:latin typeface="+mj-lt"/>
                      </a:rPr>
                      <m:t>)</m:t>
                    </m:r>
                    <m:sSub>
                      <m:sSubPr>
                        <m:ctrlPr>
                          <a:rPr lang="fr-FR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𝐷𝐶𝑃</m:t>
                        </m:r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𝑢𝑤</m:t>
                        </m:r>
                      </m:sub>
                    </m:sSub>
                    <m:r>
                      <a:rPr lang="fr-FR" sz="16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6806F1-9D2F-4360-AB76-64EB05032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143" y="2481079"/>
                <a:ext cx="5007292" cy="441275"/>
              </a:xfrm>
              <a:prstGeom prst="rect">
                <a:avLst/>
              </a:prstGeom>
              <a:blipFill>
                <a:blip r:embed="rId4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6D70683-3204-46CC-9427-D228516A544E}"/>
              </a:ext>
            </a:extLst>
          </p:cNvPr>
          <p:cNvCxnSpPr>
            <a:cxnSpLocks/>
          </p:cNvCxnSpPr>
          <p:nvPr/>
        </p:nvCxnSpPr>
        <p:spPr>
          <a:xfrm>
            <a:off x="8706432" y="2057054"/>
            <a:ext cx="0" cy="4253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F52EE59-2B5A-4D21-90BE-C43729E6E0D9}"/>
                  </a:ext>
                </a:extLst>
              </p14:cNvPr>
              <p14:cNvContentPartPr/>
              <p14:nvPr/>
            </p14:nvContentPartPr>
            <p14:xfrm>
              <a:off x="12807182" y="4033499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F52EE59-2B5A-4D21-90BE-C43729E6E0D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802862" y="4029179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EA138617-F23F-4A1D-8304-5698C2D0C763}"/>
                  </a:ext>
                </a:extLst>
              </p14:cNvPr>
              <p14:cNvContentPartPr/>
              <p14:nvPr/>
            </p14:nvContentPartPr>
            <p14:xfrm>
              <a:off x="6365927" y="3772867"/>
              <a:ext cx="360" cy="3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EA138617-F23F-4A1D-8304-5698C2D0C76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361607" y="3768547"/>
                <a:ext cx="9000" cy="9000"/>
              </a:xfrm>
              <a:prstGeom prst="rect">
                <a:avLst/>
              </a:prstGeom>
            </p:spPr>
          </p:pic>
        </mc:Fallback>
      </mc:AlternateContent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62F9D1C-FA3A-4E44-AADA-99D1990E1C2C}"/>
              </a:ext>
            </a:extLst>
          </p:cNvPr>
          <p:cNvCxnSpPr>
            <a:cxnSpLocks/>
          </p:cNvCxnSpPr>
          <p:nvPr/>
        </p:nvCxnSpPr>
        <p:spPr>
          <a:xfrm flipV="1">
            <a:off x="6379312" y="3376851"/>
            <a:ext cx="5302101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3A802B9-C1AA-4C0B-AB35-1387FA56FE41}"/>
              </a:ext>
            </a:extLst>
          </p:cNvPr>
          <p:cNvCxnSpPr/>
          <p:nvPr/>
        </p:nvCxnSpPr>
        <p:spPr>
          <a:xfrm>
            <a:off x="7075344" y="3259783"/>
            <a:ext cx="0" cy="23175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05F14AE-5509-4F91-BC4D-7D36592DACDE}"/>
              </a:ext>
            </a:extLst>
          </p:cNvPr>
          <p:cNvCxnSpPr/>
          <p:nvPr/>
        </p:nvCxnSpPr>
        <p:spPr>
          <a:xfrm>
            <a:off x="10462868" y="3259783"/>
            <a:ext cx="0" cy="23175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94A19F-415D-44B7-A858-F76DD8F45C1C}"/>
                  </a:ext>
                </a:extLst>
              </p:cNvPr>
              <p:cNvSpPr txBox="1"/>
              <p:nvPr/>
            </p:nvSpPr>
            <p:spPr>
              <a:xfrm>
                <a:off x="8590351" y="3451434"/>
                <a:ext cx="4235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8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</m:oMath>
                  </m:oMathPara>
                </a14:m>
                <a:endParaRPr lang="en-US" sz="1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94A19F-415D-44B7-A858-F76DD8F45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0351" y="3451434"/>
                <a:ext cx="42351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A5838CF-4637-4922-BA88-8B6EA91E92B9}"/>
              </a:ext>
            </a:extLst>
          </p:cNvPr>
          <p:cNvCxnSpPr>
            <a:cxnSpLocks/>
          </p:cNvCxnSpPr>
          <p:nvPr/>
        </p:nvCxnSpPr>
        <p:spPr>
          <a:xfrm>
            <a:off x="7366640" y="3371566"/>
            <a:ext cx="164747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7CEC66-DA77-44FF-A264-3A377E01E688}"/>
              </a:ext>
            </a:extLst>
          </p:cNvPr>
          <p:cNvCxnSpPr/>
          <p:nvPr/>
        </p:nvCxnSpPr>
        <p:spPr>
          <a:xfrm>
            <a:off x="8796113" y="3252631"/>
            <a:ext cx="0" cy="23175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65D5BF9-F773-4833-BB00-605B02BD451E}"/>
                  </a:ext>
                </a:extLst>
              </p:cNvPr>
              <p:cNvSpPr txBox="1"/>
              <p:nvPr/>
            </p:nvSpPr>
            <p:spPr>
              <a:xfrm>
                <a:off x="6666863" y="3464592"/>
                <a:ext cx="8154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65D5BF9-F773-4833-BB00-605B02BD4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863" y="3464592"/>
                <a:ext cx="815480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8DDE15B-4BA6-46D6-8061-C78F513F98C9}"/>
                  </a:ext>
                </a:extLst>
              </p:cNvPr>
              <p:cNvSpPr txBox="1"/>
              <p:nvPr/>
            </p:nvSpPr>
            <p:spPr>
              <a:xfrm>
                <a:off x="10055128" y="3430401"/>
                <a:ext cx="8154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8DDE15B-4BA6-46D6-8061-C78F513F9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5128" y="3430401"/>
                <a:ext cx="815480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96C59CB-A4E3-4032-8E90-80C3D9B67632}"/>
              </a:ext>
            </a:extLst>
          </p:cNvPr>
          <p:cNvCxnSpPr/>
          <p:nvPr/>
        </p:nvCxnSpPr>
        <p:spPr>
          <a:xfrm>
            <a:off x="8196158" y="3249902"/>
            <a:ext cx="0" cy="23175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DE0619A-3CC4-4B62-BE5E-F50DD53753BE}"/>
                  </a:ext>
                </a:extLst>
              </p:cNvPr>
              <p:cNvSpPr/>
              <p:nvPr/>
            </p:nvSpPr>
            <p:spPr>
              <a:xfrm>
                <a:off x="7987986" y="2985427"/>
                <a:ext cx="411523" cy="3136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DE0619A-3CC4-4B62-BE5E-F50DD53753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986" y="2985427"/>
                <a:ext cx="411523" cy="313612"/>
              </a:xfrm>
              <a:prstGeom prst="rect">
                <a:avLst/>
              </a:prstGeom>
              <a:blipFill>
                <a:blip r:embed="rId34"/>
                <a:stretch>
                  <a:fillRect t="-1961" r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318EF64-B659-4BE7-ADCD-5C642512E7A9}"/>
              </a:ext>
            </a:extLst>
          </p:cNvPr>
          <p:cNvSpPr/>
          <p:nvPr/>
        </p:nvSpPr>
        <p:spPr>
          <a:xfrm>
            <a:off x="830317" y="925504"/>
            <a:ext cx="4953820" cy="1073477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60BCFF6-8F12-4842-BFF8-C10FA0D2FBC9}"/>
              </a:ext>
            </a:extLst>
          </p:cNvPr>
          <p:cNvCxnSpPr>
            <a:cxnSpLocks/>
          </p:cNvCxnSpPr>
          <p:nvPr/>
        </p:nvCxnSpPr>
        <p:spPr>
          <a:xfrm>
            <a:off x="7395576" y="3259783"/>
            <a:ext cx="0" cy="2317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2976D236-D557-4B49-8787-5DE5EF19BD32}"/>
              </a:ext>
            </a:extLst>
          </p:cNvPr>
          <p:cNvCxnSpPr>
            <a:cxnSpLocks/>
          </p:cNvCxnSpPr>
          <p:nvPr/>
        </p:nvCxnSpPr>
        <p:spPr>
          <a:xfrm>
            <a:off x="9029529" y="3261713"/>
            <a:ext cx="0" cy="2317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 descr="A picture containing satellite, transport, person&#10;&#10;Description generated with high confidence">
            <a:extLst>
              <a:ext uri="{FF2B5EF4-FFF2-40B4-BE49-F238E27FC236}">
                <a16:creationId xmlns:a16="http://schemas.microsoft.com/office/drawing/2014/main" id="{20179237-86D7-43FB-9D35-1C932212E10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57652" y="2621888"/>
            <a:ext cx="1826485" cy="1519341"/>
          </a:xfrm>
          <a:prstGeom prst="rect">
            <a:avLst/>
          </a:prstGeom>
        </p:spPr>
      </p:pic>
      <p:pic>
        <p:nvPicPr>
          <p:cNvPr id="30" name="Picture 29" descr="A picture containing satellite, transport, person&#10;&#10;Description generated with high confidence">
            <a:extLst>
              <a:ext uri="{FF2B5EF4-FFF2-40B4-BE49-F238E27FC236}">
                <a16:creationId xmlns:a16="http://schemas.microsoft.com/office/drawing/2014/main" id="{44C2F5E1-57B2-465F-942F-69FBE9F93F53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73" y="2643963"/>
            <a:ext cx="1826485" cy="151934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B03BD3E-08C7-40A9-BB57-0B2B4982219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709" y="6062629"/>
            <a:ext cx="623820" cy="6238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C709E2F-7CCF-4378-B904-DE3570F932B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362" y="6018196"/>
            <a:ext cx="623820" cy="623820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FFDADA0-CC6D-4623-9253-D12BB598FB1B}"/>
              </a:ext>
            </a:extLst>
          </p:cNvPr>
          <p:cNvCxnSpPr>
            <a:cxnSpLocks/>
          </p:cNvCxnSpPr>
          <p:nvPr/>
        </p:nvCxnSpPr>
        <p:spPr>
          <a:xfrm>
            <a:off x="1591522" y="3387242"/>
            <a:ext cx="1483489" cy="2942864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3C2810E-9C90-4A10-AACE-B0E9B456AD4A}"/>
              </a:ext>
            </a:extLst>
          </p:cNvPr>
          <p:cNvCxnSpPr>
            <a:cxnSpLocks/>
          </p:cNvCxnSpPr>
          <p:nvPr/>
        </p:nvCxnSpPr>
        <p:spPr>
          <a:xfrm>
            <a:off x="1651324" y="3375002"/>
            <a:ext cx="3384187" cy="3005599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ACCA352-D751-45F9-BAAA-FFFCD2C2742F}"/>
                  </a:ext>
                </a:extLst>
              </p:cNvPr>
              <p:cNvSpPr txBox="1"/>
              <p:nvPr/>
            </p:nvSpPr>
            <p:spPr>
              <a:xfrm>
                <a:off x="2692050" y="3881367"/>
                <a:ext cx="329128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ACCA352-D751-45F9-BAAA-FFFCD2C274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050" y="3881367"/>
                <a:ext cx="329128" cy="281937"/>
              </a:xfrm>
              <a:prstGeom prst="rect">
                <a:avLst/>
              </a:prstGeom>
              <a:blipFill>
                <a:blip r:embed="rId37"/>
                <a:stretch>
                  <a:fillRect l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C4EEC8AD-E221-46F1-8BB9-5FD04C3DC47E}"/>
              </a:ext>
            </a:extLst>
          </p:cNvPr>
          <p:cNvSpPr txBox="1"/>
          <p:nvPr/>
        </p:nvSpPr>
        <p:spPr>
          <a:xfrm>
            <a:off x="554905" y="2831538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Satellite 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7208E05-7A80-4BBD-9317-C437B0E56FAA}"/>
              </a:ext>
            </a:extLst>
          </p:cNvPr>
          <p:cNvSpPr txBox="1"/>
          <p:nvPr/>
        </p:nvSpPr>
        <p:spPr>
          <a:xfrm>
            <a:off x="5171917" y="3171176"/>
            <a:ext cx="1010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Satellite l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7965C69-29D9-4C1B-AE4C-37AF793F50FF}"/>
              </a:ext>
            </a:extLst>
          </p:cNvPr>
          <p:cNvCxnSpPr>
            <a:cxnSpLocks/>
          </p:cNvCxnSpPr>
          <p:nvPr/>
        </p:nvCxnSpPr>
        <p:spPr>
          <a:xfrm flipH="1">
            <a:off x="3134813" y="3446801"/>
            <a:ext cx="1748056" cy="2910280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D340FD0-622E-440B-9D4F-4B239607034F}"/>
              </a:ext>
            </a:extLst>
          </p:cNvPr>
          <p:cNvCxnSpPr>
            <a:cxnSpLocks/>
          </p:cNvCxnSpPr>
          <p:nvPr/>
        </p:nvCxnSpPr>
        <p:spPr>
          <a:xfrm>
            <a:off x="4898640" y="3446801"/>
            <a:ext cx="136871" cy="2919375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0019525-3CC9-475F-91F0-BC75632A3E0C}"/>
                  </a:ext>
                </a:extLst>
              </p:cNvPr>
              <p:cNvSpPr txBox="1"/>
              <p:nvPr/>
            </p:nvSpPr>
            <p:spPr>
              <a:xfrm>
                <a:off x="3852004" y="4351626"/>
                <a:ext cx="295145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0019525-3CC9-475F-91F0-BC75632A3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004" y="4351626"/>
                <a:ext cx="295145" cy="281937"/>
              </a:xfrm>
              <a:prstGeom prst="rect">
                <a:avLst/>
              </a:prstGeom>
              <a:blipFill>
                <a:blip r:embed="rId38"/>
                <a:stretch>
                  <a:fillRect l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EA2969C-D19A-4402-92E8-A313658481A1}"/>
                  </a:ext>
                </a:extLst>
              </p:cNvPr>
              <p:cNvSpPr txBox="1"/>
              <p:nvPr/>
            </p:nvSpPr>
            <p:spPr>
              <a:xfrm>
                <a:off x="5013836" y="4630258"/>
                <a:ext cx="329128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EA2969C-D19A-4402-92E8-A31365848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836" y="4630258"/>
                <a:ext cx="329128" cy="281937"/>
              </a:xfrm>
              <a:prstGeom prst="rect">
                <a:avLst/>
              </a:prstGeom>
              <a:blipFill>
                <a:blip r:embed="rId39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7A99F69-774A-41C9-8A2A-3B30846371CA}"/>
              </a:ext>
            </a:extLst>
          </p:cNvPr>
          <p:cNvCxnSpPr>
            <a:cxnSpLocks/>
          </p:cNvCxnSpPr>
          <p:nvPr/>
        </p:nvCxnSpPr>
        <p:spPr>
          <a:xfrm flipV="1">
            <a:off x="3107989" y="6342441"/>
            <a:ext cx="1877973" cy="20796"/>
          </a:xfrm>
          <a:prstGeom prst="line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62D5F1E-620E-47B8-AD18-91A1FEC035A1}"/>
                  </a:ext>
                </a:extLst>
              </p:cNvPr>
              <p:cNvSpPr txBox="1"/>
              <p:nvPr/>
            </p:nvSpPr>
            <p:spPr>
              <a:xfrm>
                <a:off x="3915421" y="6333617"/>
                <a:ext cx="5936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62D5F1E-620E-47B8-AD18-91A1FEC03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5421" y="6333617"/>
                <a:ext cx="593661" cy="40011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26613D-6652-4D69-94C0-6D28FEF75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E5DF-AF28-4567-A008-68278A736CD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8182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A7F641A-0A42-4E08-B6F1-6BB2A14E6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2869" y="2270"/>
            <a:ext cx="3948292" cy="659708"/>
          </a:xfrm>
        </p:spPr>
        <p:txBody>
          <a:bodyPr>
            <a:normAutofit/>
          </a:bodyPr>
          <a:lstStyle/>
          <a:p>
            <a:r>
              <a:rPr lang="fr-FR" sz="3600" b="1" dirty="0">
                <a:latin typeface="+mn-lt"/>
              </a:rPr>
              <a:t>Direct fixing</a:t>
            </a:r>
            <a:endParaRPr lang="en-US" sz="36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1C33A3-ACFD-46A9-95DE-87DEA30265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03053" y="859023"/>
                <a:ext cx="5963971" cy="1073477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fr-FR" sz="2400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𝑒𝑠𝑡</m:t>
                            </m:r>
                          </m:sub>
                        </m:s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1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</m:e>
                    </m:d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fr-FR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fr-FR" sz="2400" b="0" i="1" smtClean="0">
                        <a:latin typeface="Cambria Math" panose="02040503050406030204" pitchFamily="18" charset="0"/>
                      </a:rPr>
                      <m:t>  (~ 5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𝑐𝑚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𝑓𝑜𝑟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fr-F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1)</m:t>
                    </m:r>
                  </m:oMath>
                </a14:m>
                <a:endParaRPr lang="fr-FR" sz="2400" dirty="0"/>
              </a:p>
              <a:p>
                <a:pPr marL="0" indent="0">
                  <a:buNone/>
                </a:pPr>
                <a:r>
                  <a:rPr lang="fr-FR" sz="2400" dirty="0"/>
                  <a:t>W</a:t>
                </a:r>
                <a:r>
                  <a:rPr lang="en-US" sz="2400" dirty="0"/>
                  <a:t>e can directly fix the ambiguities</a:t>
                </a:r>
              </a:p>
              <a:p>
                <a:pPr marL="0" indent="0">
                  <a:buNone/>
                </a:pPr>
                <a:endParaRPr lang="fr-FR" sz="2400" dirty="0"/>
              </a:p>
              <a:p>
                <a:pPr marL="0" indent="0">
                  <a:buNone/>
                </a:pPr>
                <a:endParaRPr lang="fr-FR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1C33A3-ACFD-46A9-95DE-87DEA30265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3053" y="859023"/>
                <a:ext cx="5963971" cy="1073477"/>
              </a:xfrm>
              <a:blipFill>
                <a:blip r:embed="rId2"/>
                <a:stretch>
                  <a:fillRect l="-1329"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16008E9-24F5-4195-AF3B-33F339AD26D1}"/>
                  </a:ext>
                </a:extLst>
              </p:cNvPr>
              <p:cNvSpPr/>
              <p:nvPr/>
            </p:nvSpPr>
            <p:spPr>
              <a:xfrm>
                <a:off x="6517573" y="1029947"/>
                <a:ext cx="4377718" cy="8726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 panose="02040503050406030204" pitchFamily="18" charset="0"/>
                          </a:rPr>
                          <m:t>DDCP</m:t>
                        </m:r>
                        <m:r>
                          <a:rPr lang="fr-FR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𝑘𝑙</m:t>
                        </m:r>
                      </m:sup>
                    </m:sSubSup>
                  </m:oMath>
                </a14:m>
                <a:r>
                  <a:rPr lang="fr-FR" sz="1600" dirty="0"/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 dirty="0">
                        <a:latin typeface="Cambria Math" panose="02040503050406030204" pitchFamily="18" charset="0"/>
                      </a:rPr>
                      <m:t>ΔΔ</m:t>
                    </m:r>
                    <m:sSubSup>
                      <m:sSubSupPr>
                        <m:ctrlPr>
                          <a:rPr lang="fr-FR" sz="16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𝑢𝑤</m:t>
                        </m:r>
                      </m:sub>
                      <m:sup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𝑘𝑙</m:t>
                        </m:r>
                      </m:sup>
                    </m:sSubSup>
                    <m:r>
                      <a:rPr lang="fr-FR" sz="16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1600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m:rPr>
                        <m:sty m:val="p"/>
                      </m:rPr>
                      <a:rPr lang="fr-FR" sz="1600" dirty="0">
                        <a:latin typeface="Cambria Math" panose="02040503050406030204" pitchFamily="18" charset="0"/>
                      </a:rPr>
                      <m:t>ΔΔ</m:t>
                    </m:r>
                    <m:sSubSup>
                      <m:sSubSupPr>
                        <m:ctrlPr>
                          <a:rPr lang="fr-FR" sz="16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sz="1600" dirty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600" dirty="0">
                            <a:latin typeface="Cambria Math" panose="02040503050406030204" pitchFamily="18" charset="0"/>
                          </a:rPr>
                          <m:t>uw</m:t>
                        </m:r>
                      </m:sub>
                      <m:sup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𝑘𝑙</m:t>
                        </m:r>
                      </m:sup>
                    </m:sSubSup>
                    <m:r>
                      <a:rPr lang="fr-FR" sz="1600" i="1" dirty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𝐷𝐷𝐶𝑃</m:t>
                        </m:r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𝑢𝑤</m:t>
                        </m:r>
                      </m:sub>
                    </m:sSub>
                  </m:oMath>
                </a14:m>
                <a:endParaRPr lang="fr-FR" sz="1600" dirty="0"/>
              </a:p>
              <a:p>
                <a:endParaRPr lang="fr-FR" sz="1600" dirty="0"/>
              </a:p>
              <a:p>
                <a:r>
                  <a:rPr lang="fr-FR" sz="1600" dirty="0"/>
                  <a:t>            = - </a:t>
                </a:r>
                <a14:m>
                  <m:oMath xmlns:m="http://schemas.openxmlformats.org/officeDocument/2006/math">
                    <m:r>
                      <a:rPr lang="fr-FR" sz="1600" b="1" i="1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fr-FR" sz="1600" dirty="0"/>
                  <a:t>.(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fr-FR" sz="1600" dirty="0"/>
                  <a:t>) + </a:t>
                </a:r>
                <a14:m>
                  <m:oMath xmlns:m="http://schemas.openxmlformats.org/officeDocument/2006/math">
                    <m:r>
                      <a:rPr lang="fr-FR" sz="1600" b="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m:rPr>
                        <m:sty m:val="p"/>
                      </m:rPr>
                      <a:rPr lang="fr-FR" sz="1600" dirty="0">
                        <a:latin typeface="Cambria Math" panose="02040503050406030204" pitchFamily="18" charset="0"/>
                      </a:rPr>
                      <m:t>ΔΔ</m:t>
                    </m:r>
                    <m:sSubSup>
                      <m:sSubSupPr>
                        <m:ctrlPr>
                          <a:rPr lang="fr-FR" sz="16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sz="1600" dirty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600" dirty="0">
                            <a:latin typeface="Cambria Math" panose="02040503050406030204" pitchFamily="18" charset="0"/>
                          </a:rPr>
                          <m:t>uw</m:t>
                        </m:r>
                      </m:sub>
                      <m:sup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𝑘𝑙</m:t>
                        </m:r>
                      </m:sup>
                    </m:sSubSup>
                    <m:r>
                      <a:rPr lang="fr-FR" sz="16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𝐷𝐷𝐶𝑃</m:t>
                        </m:r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𝑢𝑤</m:t>
                        </m:r>
                      </m:sub>
                    </m:sSub>
                  </m:oMath>
                </a14:m>
                <a:endParaRPr lang="fr-FR" sz="1600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16008E9-24F5-4195-AF3B-33F339AD26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7573" y="1029947"/>
                <a:ext cx="4377718" cy="872675"/>
              </a:xfrm>
              <a:prstGeom prst="rect">
                <a:avLst/>
              </a:prstGeom>
              <a:blipFill>
                <a:blip r:embed="rId3"/>
                <a:stretch>
                  <a:fillRect t="-699" b="-69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6806F1-9D2F-4360-AB76-64EB05032E96}"/>
                  </a:ext>
                </a:extLst>
              </p:cNvPr>
              <p:cNvSpPr txBox="1"/>
              <p:nvPr/>
            </p:nvSpPr>
            <p:spPr>
              <a:xfrm>
                <a:off x="6448143" y="2481079"/>
                <a:ext cx="5007292" cy="4412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 dirty="0">
                        <a:latin typeface="Cambria Math" panose="02040503050406030204" pitchFamily="18" charset="0"/>
                      </a:rPr>
                      <m:t>Δ</m:t>
                    </m:r>
                    <m:r>
                      <m:rPr>
                        <m:sty m:val="p"/>
                      </m:rPr>
                      <a:rPr lang="fr-FR" sz="1600" dirty="0" smtClean="0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fr-FR" sz="16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sz="1600" dirty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600" dirty="0">
                            <a:latin typeface="Cambria Math" panose="02040503050406030204" pitchFamily="18" charset="0"/>
                          </a:rPr>
                          <m:t>uw</m:t>
                        </m:r>
                        <m:r>
                          <a:rPr lang="fr-FR" sz="1600" b="0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𝑒𝑠𝑡</m:t>
                        </m:r>
                      </m:sub>
                      <m:sup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𝑘𝑙</m:t>
                        </m:r>
                      </m:sup>
                    </m:sSubSup>
                    <m:r>
                      <a:rPr lang="fr-FR" sz="16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16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16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sSubSup>
                      <m:sSub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600">
                            <a:latin typeface="Cambria Math" panose="02040503050406030204" pitchFamily="18" charset="0"/>
                          </a:rPr>
                          <m:t>DDCP</m:t>
                        </m:r>
                        <m:r>
                          <a:rPr lang="fr-FR" sz="160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𝑘𝑙</m:t>
                        </m:r>
                      </m:sup>
                    </m:sSubSup>
                    <m:r>
                      <a:rPr lang="fr-FR" sz="16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1600" b="1" i="1">
                        <a:latin typeface="Cambria Math" panose="02040503050406030204" pitchFamily="18" charset="0"/>
                      </a:rPr>
                      <m:t>𝒃</m:t>
                    </m:r>
                    <m:r>
                      <m:rPr>
                        <m:nor/>
                      </m:rPr>
                      <a:rPr lang="fr-FR" sz="1600" dirty="0">
                        <a:latin typeface="+mj-lt"/>
                      </a:rPr>
                      <m:t>.(</m:t>
                    </m:r>
                    <m:sSubSup>
                      <m:sSubSup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fr-FR" sz="1600" b="1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fr-FR" sz="16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  <m:sup>
                        <m:r>
                          <a:rPr lang="fr-FR" sz="16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m:rPr>
                        <m:nor/>
                      </m:rPr>
                      <a:rPr lang="fr-FR" sz="1600" dirty="0">
                        <a:latin typeface="+mj-lt"/>
                      </a:rPr>
                      <m:t>)</m:t>
                    </m:r>
                    <m:sSub>
                      <m:sSubPr>
                        <m:ctrlPr>
                          <a:rPr lang="fr-FR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𝐷𝐶𝑃</m:t>
                        </m:r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𝑢𝑤</m:t>
                        </m:r>
                      </m:sub>
                    </m:sSub>
                    <m:r>
                      <a:rPr lang="fr-FR" sz="16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E6806F1-9D2F-4360-AB76-64EB05032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143" y="2481079"/>
                <a:ext cx="5007292" cy="441275"/>
              </a:xfrm>
              <a:prstGeom prst="rect">
                <a:avLst/>
              </a:prstGeom>
              <a:blipFill>
                <a:blip r:embed="rId4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6D70683-3204-46CC-9427-D228516A544E}"/>
              </a:ext>
            </a:extLst>
          </p:cNvPr>
          <p:cNvCxnSpPr>
            <a:cxnSpLocks/>
          </p:cNvCxnSpPr>
          <p:nvPr/>
        </p:nvCxnSpPr>
        <p:spPr>
          <a:xfrm>
            <a:off x="8706432" y="2057054"/>
            <a:ext cx="0" cy="4253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F52EE59-2B5A-4D21-90BE-C43729E6E0D9}"/>
                  </a:ext>
                </a:extLst>
              </p14:cNvPr>
              <p14:cNvContentPartPr/>
              <p14:nvPr/>
            </p14:nvContentPartPr>
            <p14:xfrm>
              <a:off x="12807182" y="4033499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F52EE59-2B5A-4D21-90BE-C43729E6E0D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802862" y="4029179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EA138617-F23F-4A1D-8304-5698C2D0C763}"/>
                  </a:ext>
                </a:extLst>
              </p14:cNvPr>
              <p14:cNvContentPartPr/>
              <p14:nvPr/>
            </p14:nvContentPartPr>
            <p14:xfrm>
              <a:off x="6365927" y="3772867"/>
              <a:ext cx="360" cy="3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EA138617-F23F-4A1D-8304-5698C2D0C76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361607" y="3768547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F78AEDB-02F7-44D5-B631-256176C891EF}"/>
                  </a:ext>
                </a:extLst>
              </p:cNvPr>
              <p:cNvSpPr/>
              <p:nvPr/>
            </p:nvSpPr>
            <p:spPr>
              <a:xfrm>
                <a:off x="6963140" y="3896997"/>
                <a:ext cx="4804329" cy="2182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1800" dirty="0"/>
                  <a:t>|</a:t>
                </a:r>
                <a14:m>
                  <m:oMath xmlns:m="http://schemas.openxmlformats.org/officeDocument/2006/math">
                    <m:r>
                      <a:rPr lang="fr-FR" sz="1800" i="1" dirty="0" smtClean="0">
                        <a:latin typeface="Cambria Math" panose="02040503050406030204" pitchFamily="18" charset="0"/>
                      </a:rPr>
                      <m:t>𝐸𝑟𝑟</m:t>
                    </m:r>
                    <m:d>
                      <m:dPr>
                        <m:ctrlPr>
                          <a:rPr lang="fr-FR" sz="18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fr-FR" sz="1800" dirty="0">
                            <a:latin typeface="Cambria Math" panose="02040503050406030204" pitchFamily="18" charset="0"/>
                          </a:rPr>
                          <m:t>ΔΔ</m:t>
                        </m:r>
                        <m:sSubSup>
                          <m:sSubSupPr>
                            <m:ctrlPr>
                              <a:rPr lang="fr-FR" sz="1800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fr-FR" sz="1800" dirty="0">
                                <a:latin typeface="Cambria Math" panose="020405030504060302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sz="1800" dirty="0">
                                <a:latin typeface="Cambria Math" panose="02040503050406030204" pitchFamily="18" charset="0"/>
                              </a:rPr>
                              <m:t>uw</m:t>
                            </m:r>
                            <m:r>
                              <a:rPr lang="fr-FR" sz="1800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fr-FR" sz="1800" i="1" dirty="0">
                                <a:latin typeface="Cambria Math" panose="02040503050406030204" pitchFamily="18" charset="0"/>
                              </a:rPr>
                              <m:t>𝑒𝑠𝑡</m:t>
                            </m:r>
                          </m:sub>
                          <m:sup>
                            <m:r>
                              <a:rPr lang="fr-FR" sz="1800" i="1" dirty="0">
                                <a:latin typeface="Cambria Math" panose="02040503050406030204" pitchFamily="18" charset="0"/>
                              </a:rPr>
                              <m:t>𝑘𝑙</m:t>
                            </m:r>
                          </m:sup>
                        </m:sSubSup>
                      </m:e>
                    </m:d>
                    <m:r>
                      <a:rPr lang="fr-FR" sz="1800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fr-FR" sz="1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fr-FR" sz="1800" b="0" i="0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fr-FR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800" b="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1800" b="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fr-FR" sz="1800" b="0" i="1">
                                <a:latin typeface="Cambria Math" panose="02040503050406030204" pitchFamily="18" charset="0"/>
                              </a:rPr>
                              <m:t>𝑒𝑠𝑡</m:t>
                            </m:r>
                          </m:sub>
                        </m:sSub>
                        <m:r>
                          <a:rPr lang="fr-FR" sz="1800" b="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800" b="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fr-FR" sz="1800" b="0" i="1">
                                <a:latin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fr-FR" sz="18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fr-FR" sz="1800" dirty="0"/>
                          <m:t>.(</m:t>
                        </m:r>
                        <m:sSubSup>
                          <m:sSubSupPr>
                            <m:ctrlPr>
                              <a:rPr lang="fr-FR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1800" b="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sz="18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  <m:sup>
                            <m:r>
                              <a:rPr lang="fr-FR" sz="1800" b="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  <m:r>
                          <a:rPr lang="fr-FR" sz="1800" b="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fr-FR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1800" b="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sz="18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  <m:sup>
                            <m:r>
                              <a:rPr lang="fr-FR" sz="1800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fr-FR" sz="1800" dirty="0"/>
                          <m:t>)</m:t>
                        </m:r>
                      </m:num>
                      <m:den>
                        <m:r>
                          <a:rPr lang="fr-FR" sz="1800" b="0" i="1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US" sz="1800" dirty="0"/>
                  <a:t> |</a:t>
                </a:r>
              </a:p>
              <a:p>
                <a:r>
                  <a:rPr lang="en-US" sz="1800" dirty="0"/>
                  <a:t>	            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1800" dirty="0"/>
                  <a:t> |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800" b="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1800" b="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fr-FR" sz="1800" b="0" i="1">
                                <a:latin typeface="Cambria Math" panose="02040503050406030204" pitchFamily="18" charset="0"/>
                              </a:rPr>
                              <m:t>𝑒𝑠𝑡</m:t>
                            </m:r>
                          </m:sub>
                        </m:sSub>
                        <m:r>
                          <a:rPr lang="fr-FR" sz="1800" b="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800" b="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fr-FR" sz="1800" b="0" i="1">
                                <a:latin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fr-FR" sz="18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fr-FR" sz="1800" dirty="0"/>
                          <m:t>.(</m:t>
                        </m:r>
                        <m:sSubSup>
                          <m:sSubSupPr>
                            <m:ctrlPr>
                              <a:rPr lang="fr-FR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1800" b="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sz="18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  <m:sup>
                            <m:r>
                              <a:rPr lang="fr-FR" sz="1800" b="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  <m:r>
                          <a:rPr lang="fr-FR" sz="1800" b="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fr-FR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1800" b="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sz="18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  <m:sup>
                            <m:r>
                              <a:rPr lang="fr-FR" sz="1800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fr-FR" sz="1800" dirty="0"/>
                          <m:t>)</m:t>
                        </m:r>
                      </m:num>
                      <m:den>
                        <m:r>
                          <a:rPr lang="fr-FR" sz="1800" b="0" i="1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US" sz="1800" dirty="0"/>
                  <a:t>|</a:t>
                </a:r>
              </a:p>
              <a:p>
                <a:r>
                  <a:rPr lang="fr-FR" sz="1800" dirty="0"/>
                  <a:t>	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r>
                      <a:rPr lang="fr-FR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      </m:t>
                    </m:r>
                    <m:r>
                      <a:rPr lang="en-US" sz="18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800" b="0" i="1" smtClean="0">
                                <a:latin typeface="Cambria Math" panose="02040503050406030204" pitchFamily="18" charset="0"/>
                              </a:rPr>
                              <m:t>‖</m:t>
                            </m:r>
                            <m:r>
                              <a:rPr lang="fr-FR" sz="1800" b="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fr-FR" sz="1800" b="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fr-FR" sz="1800" b="0" i="1">
                                <a:latin typeface="Cambria Math" panose="02040503050406030204" pitchFamily="18" charset="0"/>
                              </a:rPr>
                              <m:t>𝑒𝑠𝑡</m:t>
                            </m:r>
                          </m:sub>
                        </m:sSub>
                        <m:r>
                          <a:rPr lang="fr-FR" sz="1800" b="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1800" b="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fr-FR" sz="1800" b="0" i="1">
                                <a:latin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fr-FR" sz="180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fr-FR" sz="1800" b="0" i="1" smtClean="0">
                            <a:latin typeface="Cambria Math" panose="02040503050406030204" pitchFamily="18" charset="0"/>
                          </a:rPr>
                          <m:t>‖.</m:t>
                        </m:r>
                        <m:r>
                          <m:rPr>
                            <m:nor/>
                          </m:rPr>
                          <a:rPr lang="fr-FR" sz="180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1800" b="0" i="1" smtClean="0">
                            <a:latin typeface="Cambria Math" panose="02040503050406030204" pitchFamily="18" charset="0"/>
                          </a:rPr>
                          <m:t>‖</m:t>
                        </m:r>
                        <m:r>
                          <m:rPr>
                            <m:nor/>
                          </m:rPr>
                          <a:rPr lang="fr-FR" sz="1800" dirty="0"/>
                          <m:t>(</m:t>
                        </m:r>
                        <m:sSubSup>
                          <m:sSubSupPr>
                            <m:ctrlPr>
                              <a:rPr lang="fr-FR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1800" b="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sz="18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  <m:sup>
                            <m:r>
                              <a:rPr lang="fr-FR" sz="1800" b="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  <m:r>
                          <a:rPr lang="fr-FR" sz="1800" b="0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fr-FR" sz="1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1800" b="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fr-FR" sz="1800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  <m:sup>
                            <m:r>
                              <a:rPr lang="fr-FR" sz="1800" b="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fr-FR" sz="1800" dirty="0"/>
                          <m:t>)</m:t>
                        </m:r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‖</m:t>
                        </m:r>
                      </m:num>
                      <m:den>
                        <m:r>
                          <a:rPr lang="fr-FR" sz="1800" b="0" i="1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endParaRPr lang="fr-FR" sz="1800" i="1" dirty="0">
                  <a:latin typeface="Cambria Math" panose="02040503050406030204" pitchFamily="18" charset="0"/>
                </a:endParaRPr>
              </a:p>
              <a:p>
                <a:r>
                  <a:rPr lang="fr-FR" sz="1800" dirty="0"/>
                  <a:t>	             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fr-FR" sz="2000" b="0" i="1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sSub>
                      <m:sSub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>
                            <a:latin typeface="Cambria Math" panose="02040503050406030204" pitchFamily="18" charset="0"/>
                          </a:rPr>
                          <m:t>‖(</m:t>
                        </m:r>
                        <m:r>
                          <a:rPr lang="fr-FR" sz="2000" b="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FR" sz="2000" b="0" i="1">
                            <a:latin typeface="Cambria Math" panose="02040503050406030204" pitchFamily="18" charset="0"/>
                          </a:rPr>
                          <m:t>𝑒𝑠𝑡</m:t>
                        </m:r>
                      </m:sub>
                    </m:sSub>
                    <m:r>
                      <a:rPr lang="fr-FR" sz="2000" b="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fr-FR" sz="2000" b="0" i="1">
                            <a:latin typeface="Cambria Math" panose="02040503050406030204" pitchFamily="18" charset="0"/>
                          </a:rPr>
                          <m:t>𝑡𝑟𝑢𝑒</m:t>
                        </m:r>
                      </m:sub>
                    </m:sSub>
                    <m:r>
                      <m:rPr>
                        <m:nor/>
                      </m:rPr>
                      <a:rPr lang="fr-FR" sz="2000">
                        <a:latin typeface="Cambria Math" panose="02040503050406030204" pitchFamily="18" charset="0"/>
                      </a:rPr>
                      <m:t>)</m:t>
                    </m:r>
                    <m:r>
                      <a:rPr lang="fr-FR" sz="2000" b="0" i="1">
                        <a:latin typeface="Cambria Math" panose="02040503050406030204" pitchFamily="18" charset="0"/>
                      </a:rPr>
                      <m:t>‖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 </m:t>
                    </m:r>
                    <m:f>
                      <m:fPr>
                        <m:ctrlP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FR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fr-FR" sz="1800" dirty="0"/>
              </a:p>
              <a:p>
                <a:r>
                  <a:rPr lang="fr-FR" sz="1800" dirty="0"/>
                  <a:t>		</a:t>
                </a: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7F78AEDB-02F7-44D5-B631-256176C891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3140" y="3896997"/>
                <a:ext cx="4804329" cy="2182777"/>
              </a:xfrm>
              <a:prstGeom prst="rect">
                <a:avLst/>
              </a:prstGeom>
              <a:blipFill>
                <a:blip r:embed="rId26"/>
                <a:stretch>
                  <a:fillRect l="-1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62F9D1C-FA3A-4E44-AADA-99D1990E1C2C}"/>
              </a:ext>
            </a:extLst>
          </p:cNvPr>
          <p:cNvCxnSpPr>
            <a:cxnSpLocks/>
          </p:cNvCxnSpPr>
          <p:nvPr/>
        </p:nvCxnSpPr>
        <p:spPr>
          <a:xfrm flipV="1">
            <a:off x="6379312" y="3376851"/>
            <a:ext cx="5302101" cy="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3A802B9-C1AA-4C0B-AB35-1387FA56FE41}"/>
              </a:ext>
            </a:extLst>
          </p:cNvPr>
          <p:cNvCxnSpPr/>
          <p:nvPr/>
        </p:nvCxnSpPr>
        <p:spPr>
          <a:xfrm>
            <a:off x="7075344" y="3259783"/>
            <a:ext cx="0" cy="23175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05F14AE-5509-4F91-BC4D-7D36592DACDE}"/>
              </a:ext>
            </a:extLst>
          </p:cNvPr>
          <p:cNvCxnSpPr/>
          <p:nvPr/>
        </p:nvCxnSpPr>
        <p:spPr>
          <a:xfrm>
            <a:off x="10462868" y="3259783"/>
            <a:ext cx="0" cy="23175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94A19F-415D-44B7-A858-F76DD8F45C1C}"/>
                  </a:ext>
                </a:extLst>
              </p:cNvPr>
              <p:cNvSpPr txBox="1"/>
              <p:nvPr/>
            </p:nvSpPr>
            <p:spPr>
              <a:xfrm>
                <a:off x="8590351" y="3451434"/>
                <a:ext cx="4115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F94A19F-415D-44B7-A858-F76DD8F45C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0351" y="3451434"/>
                <a:ext cx="411523" cy="369332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A5838CF-4637-4922-BA88-8B6EA91E92B9}"/>
              </a:ext>
            </a:extLst>
          </p:cNvPr>
          <p:cNvCxnSpPr>
            <a:cxnSpLocks/>
          </p:cNvCxnSpPr>
          <p:nvPr/>
        </p:nvCxnSpPr>
        <p:spPr>
          <a:xfrm>
            <a:off x="7366640" y="3371566"/>
            <a:ext cx="164747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7CEC66-DA77-44FF-A264-3A377E01E688}"/>
              </a:ext>
            </a:extLst>
          </p:cNvPr>
          <p:cNvCxnSpPr/>
          <p:nvPr/>
        </p:nvCxnSpPr>
        <p:spPr>
          <a:xfrm>
            <a:off x="8796113" y="3252631"/>
            <a:ext cx="0" cy="231755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65D5BF9-F773-4833-BB00-605B02BD451E}"/>
                  </a:ext>
                </a:extLst>
              </p:cNvPr>
              <p:cNvSpPr txBox="1"/>
              <p:nvPr/>
            </p:nvSpPr>
            <p:spPr>
              <a:xfrm>
                <a:off x="6666863" y="3464592"/>
                <a:ext cx="8154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65D5BF9-F773-4833-BB00-605B02BD4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863" y="3464592"/>
                <a:ext cx="815480" cy="369332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8DDE15B-4BA6-46D6-8061-C78F513F98C9}"/>
                  </a:ext>
                </a:extLst>
              </p:cNvPr>
              <p:cNvSpPr txBox="1"/>
              <p:nvPr/>
            </p:nvSpPr>
            <p:spPr>
              <a:xfrm>
                <a:off x="10055128" y="3430401"/>
                <a:ext cx="8154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8DDE15B-4BA6-46D6-8061-C78F513F98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5128" y="3430401"/>
                <a:ext cx="815480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96C59CB-A4E3-4032-8E90-80C3D9B67632}"/>
              </a:ext>
            </a:extLst>
          </p:cNvPr>
          <p:cNvCxnSpPr/>
          <p:nvPr/>
        </p:nvCxnSpPr>
        <p:spPr>
          <a:xfrm>
            <a:off x="8196158" y="3249902"/>
            <a:ext cx="0" cy="23175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DE0619A-3CC4-4B62-BE5E-F50DD53753BE}"/>
                  </a:ext>
                </a:extLst>
              </p:cNvPr>
              <p:cNvSpPr/>
              <p:nvPr/>
            </p:nvSpPr>
            <p:spPr>
              <a:xfrm>
                <a:off x="7987986" y="2985427"/>
                <a:ext cx="411523" cy="31361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DE0619A-3CC4-4B62-BE5E-F50DD53753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7986" y="2985427"/>
                <a:ext cx="411523" cy="313612"/>
              </a:xfrm>
              <a:prstGeom prst="rect">
                <a:avLst/>
              </a:prstGeom>
              <a:blipFill>
                <a:blip r:embed="rId34"/>
                <a:stretch>
                  <a:fillRect t="-1961" r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318EF64-B659-4BE7-ADCD-5C642512E7A9}"/>
              </a:ext>
            </a:extLst>
          </p:cNvPr>
          <p:cNvSpPr/>
          <p:nvPr/>
        </p:nvSpPr>
        <p:spPr>
          <a:xfrm>
            <a:off x="830317" y="925504"/>
            <a:ext cx="4953820" cy="1073477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60BCFF6-8F12-4842-BFF8-C10FA0D2FBC9}"/>
              </a:ext>
            </a:extLst>
          </p:cNvPr>
          <p:cNvCxnSpPr>
            <a:cxnSpLocks/>
          </p:cNvCxnSpPr>
          <p:nvPr/>
        </p:nvCxnSpPr>
        <p:spPr>
          <a:xfrm>
            <a:off x="7395576" y="3259783"/>
            <a:ext cx="0" cy="2317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2976D236-D557-4B49-8787-5DE5EF19BD32}"/>
              </a:ext>
            </a:extLst>
          </p:cNvPr>
          <p:cNvCxnSpPr>
            <a:cxnSpLocks/>
          </p:cNvCxnSpPr>
          <p:nvPr/>
        </p:nvCxnSpPr>
        <p:spPr>
          <a:xfrm>
            <a:off x="9029529" y="3261713"/>
            <a:ext cx="0" cy="23175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9" name="Picture 28" descr="A picture containing satellite, transport, person&#10;&#10;Description generated with high confidence">
            <a:extLst>
              <a:ext uri="{FF2B5EF4-FFF2-40B4-BE49-F238E27FC236}">
                <a16:creationId xmlns:a16="http://schemas.microsoft.com/office/drawing/2014/main" id="{20179237-86D7-43FB-9D35-1C932212E10E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57652" y="2621888"/>
            <a:ext cx="1826485" cy="1519341"/>
          </a:xfrm>
          <a:prstGeom prst="rect">
            <a:avLst/>
          </a:prstGeom>
        </p:spPr>
      </p:pic>
      <p:pic>
        <p:nvPicPr>
          <p:cNvPr id="30" name="Picture 29" descr="A picture containing satellite, transport, person&#10;&#10;Description generated with high confidence">
            <a:extLst>
              <a:ext uri="{FF2B5EF4-FFF2-40B4-BE49-F238E27FC236}">
                <a16:creationId xmlns:a16="http://schemas.microsoft.com/office/drawing/2014/main" id="{44C2F5E1-57B2-465F-942F-69FBE9F93F53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73" y="2643963"/>
            <a:ext cx="1826485" cy="151934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B03BD3E-08C7-40A9-BB57-0B2B4982219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709" y="6062629"/>
            <a:ext cx="623820" cy="6238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C709E2F-7CCF-4378-B904-DE3570F932B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362" y="6018196"/>
            <a:ext cx="623820" cy="623820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FFDADA0-CC6D-4623-9253-D12BB598FB1B}"/>
              </a:ext>
            </a:extLst>
          </p:cNvPr>
          <p:cNvCxnSpPr>
            <a:cxnSpLocks/>
          </p:cNvCxnSpPr>
          <p:nvPr/>
        </p:nvCxnSpPr>
        <p:spPr>
          <a:xfrm>
            <a:off x="1591522" y="3387242"/>
            <a:ext cx="1483489" cy="2942864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3C2810E-9C90-4A10-AACE-B0E9B456AD4A}"/>
              </a:ext>
            </a:extLst>
          </p:cNvPr>
          <p:cNvCxnSpPr>
            <a:cxnSpLocks/>
          </p:cNvCxnSpPr>
          <p:nvPr/>
        </p:nvCxnSpPr>
        <p:spPr>
          <a:xfrm>
            <a:off x="1651324" y="3375002"/>
            <a:ext cx="3384187" cy="3005599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ACCA352-D751-45F9-BAAA-FFFCD2C2742F}"/>
                  </a:ext>
                </a:extLst>
              </p:cNvPr>
              <p:cNvSpPr txBox="1"/>
              <p:nvPr/>
            </p:nvSpPr>
            <p:spPr>
              <a:xfrm>
                <a:off x="2692050" y="3881367"/>
                <a:ext cx="329128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ACCA352-D751-45F9-BAAA-FFFCD2C274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050" y="3881367"/>
                <a:ext cx="329128" cy="281937"/>
              </a:xfrm>
              <a:prstGeom prst="rect">
                <a:avLst/>
              </a:prstGeom>
              <a:blipFill>
                <a:blip r:embed="rId37"/>
                <a:stretch>
                  <a:fillRect l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C4EEC8AD-E221-46F1-8BB9-5FD04C3DC47E}"/>
              </a:ext>
            </a:extLst>
          </p:cNvPr>
          <p:cNvSpPr txBox="1"/>
          <p:nvPr/>
        </p:nvSpPr>
        <p:spPr>
          <a:xfrm>
            <a:off x="554905" y="2831538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Satellite 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7208E05-7A80-4BBD-9317-C437B0E56FAA}"/>
              </a:ext>
            </a:extLst>
          </p:cNvPr>
          <p:cNvSpPr txBox="1"/>
          <p:nvPr/>
        </p:nvSpPr>
        <p:spPr>
          <a:xfrm>
            <a:off x="5171917" y="3171176"/>
            <a:ext cx="1010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Satellite l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7965C69-29D9-4C1B-AE4C-37AF793F50FF}"/>
              </a:ext>
            </a:extLst>
          </p:cNvPr>
          <p:cNvCxnSpPr>
            <a:cxnSpLocks/>
          </p:cNvCxnSpPr>
          <p:nvPr/>
        </p:nvCxnSpPr>
        <p:spPr>
          <a:xfrm flipH="1">
            <a:off x="3134813" y="3446801"/>
            <a:ext cx="1748056" cy="2910280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D340FD0-622E-440B-9D4F-4B239607034F}"/>
              </a:ext>
            </a:extLst>
          </p:cNvPr>
          <p:cNvCxnSpPr>
            <a:cxnSpLocks/>
          </p:cNvCxnSpPr>
          <p:nvPr/>
        </p:nvCxnSpPr>
        <p:spPr>
          <a:xfrm>
            <a:off x="4898640" y="3446801"/>
            <a:ext cx="136871" cy="2919375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0019525-3CC9-475F-91F0-BC75632A3E0C}"/>
                  </a:ext>
                </a:extLst>
              </p:cNvPr>
              <p:cNvSpPr txBox="1"/>
              <p:nvPr/>
            </p:nvSpPr>
            <p:spPr>
              <a:xfrm>
                <a:off x="3852004" y="4351626"/>
                <a:ext cx="295145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0019525-3CC9-475F-91F0-BC75632A3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004" y="4351626"/>
                <a:ext cx="295145" cy="281937"/>
              </a:xfrm>
              <a:prstGeom prst="rect">
                <a:avLst/>
              </a:prstGeom>
              <a:blipFill>
                <a:blip r:embed="rId38"/>
                <a:stretch>
                  <a:fillRect l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EA2969C-D19A-4402-92E8-A313658481A1}"/>
                  </a:ext>
                </a:extLst>
              </p:cNvPr>
              <p:cNvSpPr txBox="1"/>
              <p:nvPr/>
            </p:nvSpPr>
            <p:spPr>
              <a:xfrm>
                <a:off x="5013836" y="4630258"/>
                <a:ext cx="329128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EA2969C-D19A-4402-92E8-A313658481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836" y="4630258"/>
                <a:ext cx="329128" cy="281937"/>
              </a:xfrm>
              <a:prstGeom prst="rect">
                <a:avLst/>
              </a:prstGeom>
              <a:blipFill>
                <a:blip r:embed="rId39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7A99F69-774A-41C9-8A2A-3B30846371CA}"/>
              </a:ext>
            </a:extLst>
          </p:cNvPr>
          <p:cNvCxnSpPr>
            <a:cxnSpLocks/>
          </p:cNvCxnSpPr>
          <p:nvPr/>
        </p:nvCxnSpPr>
        <p:spPr>
          <a:xfrm flipV="1">
            <a:off x="3107989" y="6342441"/>
            <a:ext cx="1877973" cy="20796"/>
          </a:xfrm>
          <a:prstGeom prst="line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62D5F1E-620E-47B8-AD18-91A1FEC035A1}"/>
                  </a:ext>
                </a:extLst>
              </p:cNvPr>
              <p:cNvSpPr txBox="1"/>
              <p:nvPr/>
            </p:nvSpPr>
            <p:spPr>
              <a:xfrm>
                <a:off x="3915421" y="6333617"/>
                <a:ext cx="5936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62D5F1E-620E-47B8-AD18-91A1FEC03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5421" y="6333617"/>
                <a:ext cx="593661" cy="40011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DA756AE4-152A-44A9-A1CC-B8EBF4B6D42C}"/>
              </a:ext>
            </a:extLst>
          </p:cNvPr>
          <p:cNvSpPr/>
          <p:nvPr/>
        </p:nvSpPr>
        <p:spPr>
          <a:xfrm rot="16200000">
            <a:off x="7575651" y="3332629"/>
            <a:ext cx="426817" cy="764539"/>
          </a:xfrm>
          <a:prstGeom prst="leftBrace">
            <a:avLst>
              <a:gd name="adj1" fmla="val 150541"/>
              <a:gd name="adj2" fmla="val 4590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527F07-9E21-442B-9FD6-C160BC1A4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E5DF-AF28-4567-A008-68278A736CD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152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F35EBD-1E75-45D7-AF6E-E3D3ABB7D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10186"/>
            <a:ext cx="10290858" cy="1688965"/>
          </a:xfrm>
        </p:spPr>
        <p:txBody>
          <a:bodyPr>
            <a:noAutofit/>
          </a:bodyPr>
          <a:lstStyle/>
          <a:p>
            <a:pPr indent="-457200">
              <a:buFont typeface="Arial" panose="020B0604020202020204" pitchFamily="34" charset="0"/>
              <a:buChar char="•"/>
            </a:pPr>
            <a:r>
              <a:rPr lang="fr-FR" sz="2800" dirty="0"/>
              <a:t>The </a:t>
            </a:r>
            <a:r>
              <a:rPr lang="en-US" sz="2800" dirty="0"/>
              <a:t>unconstrained</a:t>
            </a:r>
            <a:r>
              <a:rPr lang="fr-FR" sz="2800" dirty="0"/>
              <a:t> </a:t>
            </a:r>
            <a:r>
              <a:rPr lang="en-US" sz="2800" dirty="0"/>
              <a:t>minimization</a:t>
            </a:r>
            <a:r>
              <a:rPr lang="fr-FR" sz="2800" dirty="0"/>
              <a:t> </a:t>
            </a:r>
            <a:r>
              <a:rPr lang="en-US" sz="2800" dirty="0"/>
              <a:t>problem</a:t>
            </a:r>
            <a:r>
              <a:rPr lang="fr-FR" sz="2800" dirty="0"/>
              <a:t> :</a:t>
            </a:r>
          </a:p>
          <a:p>
            <a:pPr marL="457200" lvl="1" indent="0">
              <a:buNone/>
            </a:pPr>
            <a:r>
              <a:rPr lang="fr-FR" sz="2800" dirty="0"/>
              <a:t>		</a:t>
            </a:r>
            <a:endParaRPr lang="fr-FR" sz="2800" b="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sz="2800" dirty="0"/>
          </a:p>
          <a:p>
            <a:pPr marL="457200" lvl="1" indent="0">
              <a:buNone/>
            </a:pPr>
            <a:endParaRPr lang="en-US" sz="2800" dirty="0"/>
          </a:p>
          <a:p>
            <a:pPr marL="0" indent="0"/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4B87BC-EB8D-421B-A248-6A2AC482CCEC}"/>
                  </a:ext>
                </a:extLst>
              </p:cNvPr>
              <p:cNvSpPr txBox="1"/>
              <p:nvPr/>
            </p:nvSpPr>
            <p:spPr>
              <a:xfrm>
                <a:off x="896073" y="3560565"/>
                <a:ext cx="10399853" cy="1873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SzPct val="62000"/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Now let’s assume we have some a priori information on the baseline’s length :</a:t>
                </a:r>
              </a:p>
              <a:p>
                <a:pPr marL="342900" indent="-342900">
                  <a:buSzPct val="62000"/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𝑒𝑠𝑡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acc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4B87BC-EB8D-421B-A248-6A2AC482C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073" y="3560565"/>
                <a:ext cx="10399853" cy="1873590"/>
              </a:xfrm>
              <a:prstGeom prst="rect">
                <a:avLst/>
              </a:prstGeom>
              <a:blipFill>
                <a:blip r:embed="rId2"/>
                <a:stretch>
                  <a:fillRect l="-352" t="-3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5ECA9FCB-F4A5-41BD-989D-3667F3E63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801" y="59866"/>
            <a:ext cx="3948292" cy="659708"/>
          </a:xfrm>
        </p:spPr>
        <p:txBody>
          <a:bodyPr>
            <a:normAutofit/>
          </a:bodyPr>
          <a:lstStyle/>
          <a:p>
            <a:r>
              <a:rPr lang="fr-FR" sz="3600" b="1" dirty="0" err="1">
                <a:latin typeface="+mn-lt"/>
              </a:rPr>
              <a:t>Constrained</a:t>
            </a:r>
            <a:r>
              <a:rPr lang="fr-FR" sz="3600" b="1" dirty="0">
                <a:latin typeface="+mn-lt"/>
              </a:rPr>
              <a:t> IAR</a:t>
            </a:r>
            <a:endParaRPr lang="en-US" sz="3600" b="1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1C891B-3D20-4C69-9050-88BB2B4BFD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64" t="53501" r="71988" b="41651"/>
          <a:stretch/>
        </p:blipFill>
        <p:spPr>
          <a:xfrm>
            <a:off x="3995301" y="1801231"/>
            <a:ext cx="4301390" cy="59123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2B1ED8-5879-43F6-9BB8-8CDD2A338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E5DF-AF28-4567-A008-68278A736CD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6216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2CD5E8-F39D-4CFD-BB6F-34271C20A062}"/>
              </a:ext>
            </a:extLst>
          </p:cNvPr>
          <p:cNvSpPr txBox="1"/>
          <p:nvPr/>
        </p:nvSpPr>
        <p:spPr>
          <a:xfrm>
            <a:off x="3628667" y="1642685"/>
            <a:ext cx="3761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/>
              <a:t>Float</a:t>
            </a:r>
            <a:r>
              <a:rPr lang="fr-FR" sz="2000" dirty="0"/>
              <a:t> </a:t>
            </a:r>
            <a:r>
              <a:rPr lang="fr-FR" sz="2000" dirty="0" err="1"/>
              <a:t>estimate</a:t>
            </a:r>
            <a:r>
              <a:rPr lang="fr-FR" sz="2000" dirty="0"/>
              <a:t> (</a:t>
            </a:r>
            <a:r>
              <a:rPr lang="fr-FR" sz="2000" dirty="0" err="1"/>
              <a:t>from</a:t>
            </a:r>
            <a:r>
              <a:rPr lang="fr-FR" sz="2000" dirty="0"/>
              <a:t> </a:t>
            </a:r>
            <a:r>
              <a:rPr lang="fr-FR" sz="2000" dirty="0" err="1"/>
              <a:t>filter</a:t>
            </a:r>
            <a:r>
              <a:rPr lang="fr-FR" sz="2000" dirty="0"/>
              <a:t>)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4E1258-0CA2-42B8-8088-49EBDEA6F9A7}"/>
              </a:ext>
            </a:extLst>
          </p:cNvPr>
          <p:cNvSpPr txBox="1"/>
          <p:nvPr/>
        </p:nvSpPr>
        <p:spPr>
          <a:xfrm>
            <a:off x="3379814" y="3401633"/>
            <a:ext cx="428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Integer </a:t>
            </a:r>
            <a:r>
              <a:rPr lang="fr-FR" sz="2000" dirty="0" err="1"/>
              <a:t>search</a:t>
            </a:r>
            <a:r>
              <a:rPr lang="fr-FR" sz="2000" dirty="0"/>
              <a:t> with </a:t>
            </a:r>
            <a:r>
              <a:rPr lang="fr-FR" sz="2000" dirty="0" err="1"/>
              <a:t>constraints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FD51BB-9ACB-47E0-8B68-1AB76715427B}"/>
                  </a:ext>
                </a:extLst>
              </p:cNvPr>
              <p:cNvSpPr txBox="1"/>
              <p:nvPr/>
            </p:nvSpPr>
            <p:spPr>
              <a:xfrm>
                <a:off x="3512922" y="5172874"/>
                <a:ext cx="41679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/>
                  <a:t>Derivation of optimal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FD51BB-9ACB-47E0-8B68-1AB767154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2922" y="5172874"/>
                <a:ext cx="4167963" cy="400110"/>
              </a:xfrm>
              <a:prstGeom prst="rect">
                <a:avLst/>
              </a:prstGeom>
              <a:blipFill>
                <a:blip r:embed="rId2"/>
                <a:stretch>
                  <a:fillRect t="-7692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DEDAA9-7B6B-4FD7-AD39-C3626E0EF279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5509553" y="2042795"/>
            <a:ext cx="14471" cy="13588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FD922BE-6DB7-4814-A1F1-ED1545A5777C}"/>
              </a:ext>
            </a:extLst>
          </p:cNvPr>
          <p:cNvCxnSpPr/>
          <p:nvPr/>
        </p:nvCxnSpPr>
        <p:spPr>
          <a:xfrm>
            <a:off x="5551996" y="3888774"/>
            <a:ext cx="15456" cy="12972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71E044E-C940-4319-9CFA-AC7792DE55EE}"/>
                  </a:ext>
                </a:extLst>
              </p:cNvPr>
              <p:cNvSpPr/>
              <p:nvPr/>
            </p:nvSpPr>
            <p:spPr>
              <a:xfrm>
                <a:off x="5450307" y="2531402"/>
                <a:ext cx="945689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1600" b="1" i="1" dirty="0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acc>
                      <m:r>
                        <a:rPr lang="fr-FR" sz="1600" b="1" i="1" dirty="0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fr-FR" sz="16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1600" b="1" i="1" dirty="0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fr-FR" sz="1600" b="1" i="1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71E044E-C940-4319-9CFA-AC7792DE55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0307" y="2531402"/>
                <a:ext cx="945689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FB7FB90-28E1-4101-9B7E-09216C66F24F}"/>
                  </a:ext>
                </a:extLst>
              </p:cNvPr>
              <p:cNvSpPr/>
              <p:nvPr/>
            </p:nvSpPr>
            <p:spPr>
              <a:xfrm>
                <a:off x="5486184" y="4302642"/>
                <a:ext cx="1079847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b="0" i="1" dirty="0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fr-FR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16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1600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fr-FR" sz="1600" b="0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fr-FR" sz="16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fr-FR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fr-FR" sz="16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fr-FR" sz="1600" b="0" i="1" dirty="0" smtClean="0"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FB7FB90-28E1-4101-9B7E-09216C66F2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184" y="4302642"/>
                <a:ext cx="1079847" cy="338554"/>
              </a:xfrm>
              <a:prstGeom prst="rect">
                <a:avLst/>
              </a:prstGeom>
              <a:blipFill>
                <a:blip r:embed="rId4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D97D4C-5412-4579-A704-2AE6B2CA24DD}"/>
                  </a:ext>
                </a:extLst>
              </p:cNvPr>
              <p:cNvSpPr txBox="1"/>
              <p:nvPr/>
            </p:nvSpPr>
            <p:spPr>
              <a:xfrm>
                <a:off x="8705096" y="2090604"/>
                <a:ext cx="2991122" cy="7357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000" dirty="0"/>
                  <a:t>A priori information on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fr-FR" sz="20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1" i="1" smtClean="0">
                          <a:latin typeface="Cambria Math" panose="02040503050406030204" pitchFamily="18" charset="0"/>
                        </a:rPr>
                        <m:t>{</m:t>
                      </m:r>
                      <m:acc>
                        <m:accPr>
                          <m:chr m:val="̂"/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fr-FR" sz="2000" i="1" dirty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fr-FR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000" b="0" i="1" dirty="0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fr-FR" sz="2000" i="1" dirty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sub>
                      </m:sSub>
                      <m:r>
                        <a:rPr lang="fr-FR" sz="2000" b="0" i="1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fr-FR" sz="20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CD97D4C-5412-4579-A704-2AE6B2CA2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5096" y="2090604"/>
                <a:ext cx="2991122" cy="735779"/>
              </a:xfrm>
              <a:prstGeom prst="rect">
                <a:avLst/>
              </a:prstGeom>
              <a:blipFill>
                <a:blip r:embed="rId5"/>
                <a:stretch>
                  <a:fillRect l="-407" t="-4132" b="-66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8DC54C04-D886-498D-85D1-E8C999F15134}"/>
              </a:ext>
            </a:extLst>
          </p:cNvPr>
          <p:cNvCxnSpPr>
            <a:cxnSpLocks/>
          </p:cNvCxnSpPr>
          <p:nvPr/>
        </p:nvCxnSpPr>
        <p:spPr>
          <a:xfrm rot="5400000">
            <a:off x="8686674" y="2086656"/>
            <a:ext cx="803217" cy="2203501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B2AF2E62-464D-4908-9F66-F34D52E2F4B1}"/>
              </a:ext>
            </a:extLst>
          </p:cNvPr>
          <p:cNvCxnSpPr>
            <a:cxnSpLocks/>
          </p:cNvCxnSpPr>
          <p:nvPr/>
        </p:nvCxnSpPr>
        <p:spPr>
          <a:xfrm rot="10800000" flipV="1">
            <a:off x="7939296" y="3590015"/>
            <a:ext cx="2258016" cy="1770277"/>
          </a:xfrm>
          <a:prstGeom prst="bentConnector3">
            <a:avLst>
              <a:gd name="adj1" fmla="val 277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088C5B10-C6C7-4C8B-84C2-F85363885854}"/>
              </a:ext>
            </a:extLst>
          </p:cNvPr>
          <p:cNvSpPr txBox="1">
            <a:spLocks/>
          </p:cNvSpPr>
          <p:nvPr/>
        </p:nvSpPr>
        <p:spPr>
          <a:xfrm>
            <a:off x="4476801" y="59866"/>
            <a:ext cx="3948292" cy="659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marR="0" lvl="6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marR="0" lvl="7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marR="0" lvl="8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r>
              <a:rPr lang="fr-FR" sz="3600" b="1">
                <a:latin typeface="+mn-lt"/>
              </a:rPr>
              <a:t>Constrained IAR</a:t>
            </a:r>
            <a:endParaRPr lang="en-US" sz="3600" b="1" dirty="0">
              <a:latin typeface="+mn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1D8F40-2B03-46F3-B907-90F3ED05004B}"/>
              </a:ext>
            </a:extLst>
          </p:cNvPr>
          <p:cNvSpPr/>
          <p:nvPr/>
        </p:nvSpPr>
        <p:spPr>
          <a:xfrm>
            <a:off x="960499" y="827066"/>
            <a:ext cx="21507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u="sng" dirty="0"/>
              <a:t>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77680C-E8F5-48C6-8556-7E63EC407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E5DF-AF28-4567-A008-68278A736CD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8430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111CFE-927A-4123-9DDB-F247F7D988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13" t="19887" r="36649" b="33115"/>
          <a:stretch/>
        </p:blipFill>
        <p:spPr>
          <a:xfrm>
            <a:off x="5409241" y="1546877"/>
            <a:ext cx="6782759" cy="36906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270846-2780-4CBA-8A5D-F32990EF2498}"/>
                  </a:ext>
                </a:extLst>
              </p:cNvPr>
              <p:cNvSpPr txBox="1"/>
              <p:nvPr/>
            </p:nvSpPr>
            <p:spPr>
              <a:xfrm>
                <a:off x="811237" y="874772"/>
                <a:ext cx="4972038" cy="54957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u="sng" dirty="0"/>
                  <a:t>Principle</a:t>
                </a:r>
                <a:endParaRPr lang="en-US" i="1" u="sng" dirty="0"/>
              </a:p>
              <a:p>
                <a:endParaRPr lang="fr-FR" sz="1800" dirty="0"/>
              </a:p>
              <a:p>
                <a:endParaRPr lang="en-US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Start with a belief on the baseline</a:t>
                </a:r>
              </a:p>
              <a:p>
                <a:endParaRPr lang="en-US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At each level k , derive integers that lie</a:t>
                </a:r>
              </a:p>
              <a:p>
                <a:r>
                  <a:rPr lang="en-US" sz="1800" dirty="0"/>
                  <a:t>within classic bounds</a:t>
                </a:r>
              </a:p>
              <a:p>
                <a:endParaRPr lang="en-US" sz="1800" dirty="0"/>
              </a:p>
              <a:p>
                <a:r>
                  <a:rPr lang="en-US" sz="1800" dirty="0"/>
                  <a:t>For these potentially valid integers, derive an updated estimate of the baseline</a:t>
                </a:r>
              </a:p>
              <a:p>
                <a:endParaRPr lang="en-US" sz="1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𝑒𝑠𝑡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 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𝑒𝑠𝑡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fr-FR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eqArr>
                              <m:eqArr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</a:rPr>
                                      <m:t>𝒃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𝑒𝑠𝑡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fr-FR" sz="18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eqArr>
                          </m:e>
                          <m:e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en-US" sz="1800" dirty="0"/>
                  <a:t>)</a:t>
                </a:r>
              </a:p>
              <a:p>
                <a:endParaRPr lang="en-US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𝑒𝑠𝑡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80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/>
                  <a:t>far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‖</m:t>
                        </m:r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𝑒𝑠𝑡</m:t>
                        </m:r>
                        <m:r>
                          <a:rPr lang="en-US" sz="180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sz="1800" i="1" smtClean="0">
                        <a:latin typeface="Cambria Math" panose="02040503050406030204" pitchFamily="18" charset="0"/>
                      </a:rPr>
                      <m:t>‖</m:t>
                    </m:r>
                  </m:oMath>
                </a14:m>
                <a:r>
                  <a:rPr lang="en-US" sz="1800" dirty="0"/>
                  <a:t>? If yes, remove branch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F270846-2780-4CBA-8A5D-F32990EF2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37" y="874772"/>
                <a:ext cx="4972038" cy="5495735"/>
              </a:xfrm>
              <a:prstGeom prst="rect">
                <a:avLst/>
              </a:prstGeom>
              <a:blipFill>
                <a:blip r:embed="rId3"/>
                <a:stretch>
                  <a:fillRect l="-2451" t="-11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1BC6B9D4-8185-4719-8B41-1A655F02E477}"/>
              </a:ext>
            </a:extLst>
          </p:cNvPr>
          <p:cNvSpPr/>
          <p:nvPr/>
        </p:nvSpPr>
        <p:spPr>
          <a:xfrm>
            <a:off x="5531735" y="2333929"/>
            <a:ext cx="2078620" cy="55973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825C789-4F4B-4023-9174-89932F155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603" y="56366"/>
            <a:ext cx="4296157" cy="578289"/>
          </a:xfrm>
        </p:spPr>
        <p:txBody>
          <a:bodyPr>
            <a:normAutofit/>
          </a:bodyPr>
          <a:lstStyle/>
          <a:p>
            <a:r>
              <a:rPr lang="fr-FR" sz="2800" b="1" dirty="0" err="1">
                <a:latin typeface="+mn-lt"/>
              </a:rPr>
              <a:t>Modified</a:t>
            </a:r>
            <a:r>
              <a:rPr lang="fr-FR" sz="2800" b="1" dirty="0">
                <a:latin typeface="+mn-lt"/>
              </a:rPr>
              <a:t> Integer </a:t>
            </a:r>
            <a:r>
              <a:rPr lang="fr-FR" sz="2800" b="1" dirty="0" err="1">
                <a:latin typeface="+mn-lt"/>
              </a:rPr>
              <a:t>search</a:t>
            </a:r>
            <a:endParaRPr lang="en-US" sz="2800" b="1" dirty="0"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658BEC6-BBDA-4DAE-8A9D-91C84C4E1E31}"/>
              </a:ext>
            </a:extLst>
          </p:cNvPr>
          <p:cNvSpPr/>
          <p:nvPr/>
        </p:nvSpPr>
        <p:spPr>
          <a:xfrm>
            <a:off x="5409241" y="1647173"/>
            <a:ext cx="1736858" cy="8141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394D34-0E3D-4479-9C47-7BF60CB4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E5DF-AF28-4567-A008-68278A736CD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934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D0DC7-07BE-41B8-8924-E5A334695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767" y="93024"/>
            <a:ext cx="10276417" cy="651933"/>
          </a:xfrm>
        </p:spPr>
        <p:txBody>
          <a:bodyPr/>
          <a:lstStyle/>
          <a:p>
            <a:r>
              <a:rPr lang="fr-FR" sz="2800" b="1" dirty="0"/>
              <a:t> Introduction </a:t>
            </a:r>
            <a:endParaRPr 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8EB79-660C-4D73-BF6F-8C1B58F82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102290"/>
            <a:ext cx="9796397" cy="3751546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fr-FR" dirty="0"/>
              <a:t>GNSS-</a:t>
            </a:r>
            <a:r>
              <a:rPr lang="fr-FR" dirty="0" err="1"/>
              <a:t>based</a:t>
            </a:r>
            <a:r>
              <a:rPr lang="fr-FR" dirty="0"/>
              <a:t> navigation </a:t>
            </a:r>
            <a:r>
              <a:rPr lang="fr-FR" dirty="0" err="1"/>
              <a:t>widely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in </a:t>
            </a:r>
            <a:r>
              <a:rPr lang="fr-FR" dirty="0" err="1"/>
              <a:t>space</a:t>
            </a:r>
            <a:r>
              <a:rPr lang="fr-FR" dirty="0"/>
              <a:t> applications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5143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5143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fr-FR" dirty="0" err="1"/>
              <a:t>DiGiTaL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 : GNSS-</a:t>
            </a:r>
            <a:r>
              <a:rPr lang="fr-FR" dirty="0" err="1"/>
              <a:t>based</a:t>
            </a:r>
            <a:r>
              <a:rPr lang="fr-FR" dirty="0"/>
              <a:t> navigation with goal to </a:t>
            </a:r>
            <a:r>
              <a:rPr lang="fr-FR" dirty="0" err="1"/>
              <a:t>provide</a:t>
            </a:r>
            <a:r>
              <a:rPr lang="fr-FR" dirty="0"/>
              <a:t> cm-mm </a:t>
            </a:r>
            <a:r>
              <a:rPr lang="fr-FR" dirty="0" err="1"/>
              <a:t>level</a:t>
            </a:r>
            <a:r>
              <a:rPr lang="fr-FR" dirty="0"/>
              <a:t> </a:t>
            </a:r>
            <a:r>
              <a:rPr lang="fr-FR" dirty="0" err="1"/>
              <a:t>accuracy</a:t>
            </a:r>
            <a:r>
              <a:rPr lang="fr-FR" dirty="0"/>
              <a:t> 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5143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dirty="0"/>
              <a:t>Different levels of accuracy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64E75CE-0187-41F0-8E2A-92182347A687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4318388" y="3930578"/>
            <a:ext cx="1082231" cy="68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42925FD-C597-443C-8866-C30CD6C18889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312125" y="4718717"/>
            <a:ext cx="1082230" cy="783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EF17264-DABC-4AE7-9800-CE1628E55E62}"/>
              </a:ext>
            </a:extLst>
          </p:cNvPr>
          <p:cNvSpPr txBox="1"/>
          <p:nvPr/>
        </p:nvSpPr>
        <p:spPr>
          <a:xfrm>
            <a:off x="5400619" y="3776689"/>
            <a:ext cx="2340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Pseudo range : noise ≈ dm 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DD8841-9E44-4AD2-9802-BB2CA76D9502}"/>
              </a:ext>
            </a:extLst>
          </p:cNvPr>
          <p:cNvSpPr txBox="1"/>
          <p:nvPr/>
        </p:nvSpPr>
        <p:spPr>
          <a:xfrm>
            <a:off x="5394355" y="5348615"/>
            <a:ext cx="2465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Carrier phase : noise ≈ mm</a:t>
            </a:r>
            <a:endParaRPr lang="en-US" dirty="0"/>
          </a:p>
        </p:txBody>
      </p:sp>
      <p:pic>
        <p:nvPicPr>
          <p:cNvPr id="7" name="Picture 6" descr="A close up of an object&#10;&#10;Description generated with high confidence">
            <a:extLst>
              <a:ext uri="{FF2B5EF4-FFF2-40B4-BE49-F238E27FC236}">
                <a16:creationId xmlns:a16="http://schemas.microsoft.com/office/drawing/2014/main" id="{BFB209CA-B181-4548-BC76-6ABB0BC436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75"/>
          <a:stretch/>
        </p:blipFill>
        <p:spPr>
          <a:xfrm>
            <a:off x="8101176" y="4943141"/>
            <a:ext cx="3861725" cy="1095782"/>
          </a:xfrm>
          <a:prstGeom prst="rect">
            <a:avLst/>
          </a:prstGeom>
        </p:spPr>
      </p:pic>
      <p:pic>
        <p:nvPicPr>
          <p:cNvPr id="9" name="Picture 8" descr="A close up of an object&#10;&#10;Description generated with high confidence">
            <a:extLst>
              <a:ext uri="{FF2B5EF4-FFF2-40B4-BE49-F238E27FC236}">
                <a16:creationId xmlns:a16="http://schemas.microsoft.com/office/drawing/2014/main" id="{68459186-A1FC-4588-BD24-3ED3740C53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55"/>
          <a:stretch/>
        </p:blipFill>
        <p:spPr>
          <a:xfrm>
            <a:off x="8207108" y="3608922"/>
            <a:ext cx="3335076" cy="8587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B8002-FABE-4E66-849E-9BC8AE17F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E5DF-AF28-4567-A008-68278A736CD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4122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FC45033-A9CC-4482-8005-CF40AB6453AC}"/>
              </a:ext>
            </a:extLst>
          </p:cNvPr>
          <p:cNvSpPr/>
          <p:nvPr/>
        </p:nvSpPr>
        <p:spPr>
          <a:xfrm>
            <a:off x="896774" y="1006474"/>
            <a:ext cx="39164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i="1" u="sng" dirty="0" err="1"/>
              <a:t>Criteria</a:t>
            </a:r>
            <a:r>
              <a:rPr lang="fr-FR" sz="2400" i="1" u="sng" dirty="0"/>
              <a:t> to </a:t>
            </a:r>
            <a:r>
              <a:rPr lang="fr-FR" sz="2400" i="1" u="sng" dirty="0" err="1"/>
              <a:t>remove</a:t>
            </a:r>
            <a:r>
              <a:rPr lang="fr-FR" sz="2400" i="1" u="sng" dirty="0"/>
              <a:t> a </a:t>
            </a:r>
            <a:r>
              <a:rPr lang="fr-FR" sz="2400" i="1" u="sng" dirty="0" err="1"/>
              <a:t>branch</a:t>
            </a:r>
            <a:endParaRPr lang="fr-FR" sz="1200" i="1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F3EE68-FA67-42A0-8275-372AEF08F8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90" t="19887" r="44210" b="59097"/>
          <a:stretch/>
        </p:blipFill>
        <p:spPr>
          <a:xfrm>
            <a:off x="5732577" y="1468139"/>
            <a:ext cx="6438880" cy="2788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610E1BC-47EF-458A-98E1-56F82CB86435}"/>
                  </a:ext>
                </a:extLst>
              </p:cNvPr>
              <p:cNvSpPr/>
              <p:nvPr/>
            </p:nvSpPr>
            <p:spPr>
              <a:xfrm>
                <a:off x="896774" y="1761655"/>
                <a:ext cx="4783810" cy="16913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𝑒𝑠𝑡</m:t>
                        </m:r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FR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new estimate at level k :</a:t>
                </a:r>
              </a:p>
              <a:p>
                <a:endParaRPr lang="en-US" sz="2000" dirty="0"/>
              </a:p>
              <a:p>
                <a:pPr marL="457200" lvl="1" indent="-457200">
                  <a:buFont typeface="+mj-lt"/>
                  <a:buAutoNum type="arabicPeriod"/>
                </a:pPr>
                <a:r>
                  <a:rPr lang="en-US" sz="2000" dirty="0"/>
                  <a:t>Derive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000" b="0" i="0" smtClean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2000" b="0" i="0" smtClean="0">
                            <a:latin typeface="Cambria Math" panose="02040503050406030204" pitchFamily="18" charset="0"/>
                          </a:rPr>
                          <m:t>est</m:t>
                        </m:r>
                      </m:sub>
                    </m:sSub>
                    <m:r>
                      <a:rPr lang="fr-FR" sz="20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‖</m:t>
                        </m:r>
                        <m:r>
                          <a:rPr lang="fr-FR" sz="2000" b="1" i="1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𝑒𝑠𝑡</m:t>
                        </m:r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‖</m:t>
                    </m:r>
                  </m:oMath>
                </a14:m>
                <a:endParaRPr lang="en-US" sz="2000" dirty="0"/>
              </a:p>
              <a:p>
                <a:pPr marL="457200" lvl="1" indent="-457200">
                  <a:buFont typeface="+mj-lt"/>
                  <a:buAutoNum type="arabicPeriod"/>
                </a:pPr>
                <a:endParaRPr lang="en-US" sz="2000" dirty="0"/>
              </a:p>
              <a:p>
                <a:pPr marL="457200" lvl="1" indent="-457200">
                  <a:buFont typeface="+mj-lt"/>
                  <a:buAutoNum type="arabicPeriod"/>
                </a:pPr>
                <a:r>
                  <a:rPr lang="en-US" sz="2000" dirty="0"/>
                  <a:t>If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000">
                                <a:latin typeface="Cambria Math" panose="02040503050406030204" pitchFamily="18" charset="0"/>
                              </a:rPr>
                              <m:t>l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sz="2000">
                                <a:latin typeface="Cambria Math" panose="02040503050406030204" pitchFamily="18" charset="0"/>
                              </a:rPr>
                              <m:t>est</m:t>
                            </m:r>
                          </m:sub>
                        </m:sSub>
                        <m:r>
                          <a:rPr lang="fr-FR" sz="2000" b="0" i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000" b="0" i="0" smtClean="0">
                                <a:latin typeface="Cambria Math" panose="02040503050406030204" pitchFamily="18" charset="0"/>
                              </a:rPr>
                              <m:t>l</m:t>
                            </m:r>
                          </m:e>
                          <m:sub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fr-FR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remove branch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610E1BC-47EF-458A-98E1-56F82CB864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774" y="1761655"/>
                <a:ext cx="4783810" cy="1691360"/>
              </a:xfrm>
              <a:prstGeom prst="rect">
                <a:avLst/>
              </a:prstGeom>
              <a:blipFill>
                <a:blip r:embed="rId3"/>
                <a:stretch>
                  <a:fillRect l="-1146" t="-2166" r="-382" b="-5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62FD78A9-86B9-46E2-9480-ED454C1D4FEE}"/>
              </a:ext>
            </a:extLst>
          </p:cNvPr>
          <p:cNvSpPr/>
          <p:nvPr/>
        </p:nvSpPr>
        <p:spPr>
          <a:xfrm>
            <a:off x="5591074" y="2170392"/>
            <a:ext cx="1271392" cy="16471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219986-6AD5-4E04-AFA1-6147D55083EF}"/>
              </a:ext>
            </a:extLst>
          </p:cNvPr>
          <p:cNvSpPr/>
          <p:nvPr/>
        </p:nvSpPr>
        <p:spPr>
          <a:xfrm>
            <a:off x="896774" y="4922349"/>
            <a:ext cx="225989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i="1" u="sng" dirty="0"/>
              <a:t>Final </a:t>
            </a:r>
            <a:r>
              <a:rPr lang="fr-FR" sz="2400" i="1" u="sng" dirty="0" err="1"/>
              <a:t>selection</a:t>
            </a:r>
            <a:endParaRPr lang="fr-FR" sz="2400" i="1" u="sng" dirty="0"/>
          </a:p>
          <a:p>
            <a:endParaRPr lang="fr-FR" sz="2400" i="1" u="sng" dirty="0"/>
          </a:p>
          <a:p>
            <a:endParaRPr lang="fr-FR" sz="1800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EC2701-E848-467F-80BF-5A2122750261}"/>
                  </a:ext>
                </a:extLst>
              </p:cNvPr>
              <p:cNvSpPr txBox="1"/>
              <p:nvPr/>
            </p:nvSpPr>
            <p:spPr>
              <a:xfrm>
                <a:off x="1405825" y="5585475"/>
                <a:ext cx="9028356" cy="559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/>
                  <a:t>Derivation of </a:t>
                </a:r>
                <a14:m>
                  <m:oMath xmlns:m="http://schemas.openxmlformats.org/officeDocument/2006/math"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fr-FR" sz="2000" b="1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fr-FR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fr-FR" sz="2000" dirty="0"/>
                  <a:t>  with minimum</a:t>
                </a:r>
                <a14:m>
                  <m:oMath xmlns:m="http://schemas.openxmlformats.org/officeDocument/2006/math">
                    <m:r>
                      <a:rPr lang="fr-FR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fr-FR" sz="20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fr-FR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b="1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fr-FR" sz="2000" b="1" i="1" dirty="0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</m:acc>
                                <m:r>
                                  <a:rPr lang="fr-FR" sz="2000" i="1" dirty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fr-FR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000" b="1" i="1" dirty="0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fr-FR" sz="2000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fr-FR" sz="20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  <m:sub>
                        <m:sSub>
                          <m:sSubPr>
                            <m:ctrlPr>
                              <a:rPr lang="fr-FR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000" b="0" i="0" dirty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fr-FR" sz="20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fr-FR" sz="2000" b="0" i="1" dirty="0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sub>
                        </m:sSub>
                      </m:sub>
                    </m:sSub>
                    <m:r>
                      <a:rPr lang="fr-FR" sz="2000" b="0" i="1" dirty="0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fr-FR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FR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b="0" i="1" dirty="0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b="0" i="1" dirty="0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fr-FR" sz="2000" b="0" i="1" dirty="0" smtClean="0">
                                    <a:latin typeface="Cambria Math" panose="02040503050406030204" pitchFamily="18" charset="0"/>
                                  </a:rPr>
                                  <m:t>𝑟𝑒𝑓</m:t>
                                </m:r>
                              </m:sub>
                            </m:sSub>
                          </m:sub>
                        </m:sSub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  <m:d>
                          <m:dPr>
                            <m:ctrlPr>
                              <a:rPr lang="fr-FR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sz="2000" b="0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sz="2000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d>
                              <m:dPr>
                                <m:ctrlPr>
                                  <a:rPr lang="fr-FR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FR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sz="2000" b="1" i="1" dirty="0" smtClean="0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fr-FR" sz="2000" b="0" i="1" dirty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fr-FR" sz="2000" b="0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fr-FR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b="0" i="1" dirty="0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fr-FR" sz="2000" b="0" i="1" dirty="0" smtClean="0">
                                    <a:latin typeface="Cambria Math" panose="02040503050406030204" pitchFamily="18" charset="0"/>
                                  </a:rPr>
                                  <m:t>𝑟𝑒𝑓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fr-FR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fr-FR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EC2701-E848-467F-80BF-5A2122750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825" y="5585475"/>
                <a:ext cx="9028356" cy="559512"/>
              </a:xfrm>
              <a:prstGeom prst="rect">
                <a:avLst/>
              </a:prstGeom>
              <a:blipFill>
                <a:blip r:embed="rId4"/>
                <a:stretch>
                  <a:fillRect l="-743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3A9C2B65-787D-41BC-9455-F300B0286E5A}"/>
              </a:ext>
            </a:extLst>
          </p:cNvPr>
          <p:cNvSpPr/>
          <p:nvPr/>
        </p:nvSpPr>
        <p:spPr>
          <a:xfrm rot="16200000">
            <a:off x="3291000" y="3291384"/>
            <a:ext cx="162736" cy="30159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FBDAD9-B734-4D21-AA34-604A2843856A}"/>
              </a:ext>
            </a:extLst>
          </p:cNvPr>
          <p:cNvSpPr txBox="1"/>
          <p:nvPr/>
        </p:nvSpPr>
        <p:spPr>
          <a:xfrm>
            <a:off x="3011271" y="3523548"/>
            <a:ext cx="1604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tx2"/>
                </a:solidFill>
              </a:rPr>
              <a:t>Prefactor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E86DE57-1076-44C5-A872-65A4F5C50575}"/>
              </a:ext>
            </a:extLst>
          </p:cNvPr>
          <p:cNvSpPr txBox="1">
            <a:spLocks/>
          </p:cNvSpPr>
          <p:nvPr/>
        </p:nvSpPr>
        <p:spPr>
          <a:xfrm>
            <a:off x="3889603" y="56366"/>
            <a:ext cx="4296157" cy="578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marR="0" lvl="6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marR="0" lvl="7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marR="0" lvl="8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r>
              <a:rPr lang="fr-FR" sz="2800" b="1">
                <a:latin typeface="+mn-lt"/>
              </a:rPr>
              <a:t>Modified Integer search</a:t>
            </a:r>
            <a:endParaRPr lang="en-US" sz="2800" b="1" dirty="0">
              <a:latin typeface="+mn-lt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4D00DDC-7BE8-4B26-A96E-509A2519A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E5DF-AF28-4567-A008-68278A736CDA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0955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7B41E-3B90-4D2A-8601-33E838F36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767" y="0"/>
            <a:ext cx="3494123" cy="651933"/>
          </a:xfrm>
        </p:spPr>
        <p:txBody>
          <a:bodyPr/>
          <a:lstStyle/>
          <a:p>
            <a:r>
              <a:rPr lang="fr-FR" sz="2800" b="1" dirty="0"/>
              <a:t>Table of contents</a:t>
            </a:r>
            <a:endParaRPr 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B81C0-D392-4F86-AFBD-F5F556212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en-US" sz="2400" dirty="0">
                <a:solidFill>
                  <a:schemeClr val="bg2"/>
                </a:solidFill>
              </a:rPr>
              <a:t>Introduction and Problem statement</a:t>
            </a:r>
          </a:p>
          <a:p>
            <a:pPr marL="514350" indent="-514350">
              <a:buAutoNum type="arabicParenR"/>
            </a:pPr>
            <a:endParaRPr lang="en-US" sz="2400" dirty="0"/>
          </a:p>
          <a:p>
            <a:pPr marL="514350" indent="-514350">
              <a:buAutoNum type="arabicParenR"/>
            </a:pPr>
            <a:r>
              <a:rPr lang="en-US" sz="2400" dirty="0">
                <a:solidFill>
                  <a:schemeClr val="bg2"/>
                </a:solidFill>
              </a:rPr>
              <a:t>The integer ambiguity resolution</a:t>
            </a:r>
          </a:p>
          <a:p>
            <a:pPr marL="514350" indent="-514350">
              <a:buAutoNum type="arabicParenR"/>
            </a:pPr>
            <a:endParaRPr lang="en-US" sz="2400" dirty="0">
              <a:solidFill>
                <a:schemeClr val="bg2"/>
              </a:solidFill>
            </a:endParaRPr>
          </a:p>
          <a:p>
            <a:pPr marL="514350" indent="-514350">
              <a:buAutoNum type="arabicParenR"/>
            </a:pPr>
            <a:r>
              <a:rPr lang="en-US" sz="2400" dirty="0">
                <a:solidFill>
                  <a:schemeClr val="bg2"/>
                </a:solidFill>
              </a:rPr>
              <a:t>Constrained integer ambiguity resolution</a:t>
            </a:r>
          </a:p>
          <a:p>
            <a:pPr marL="514350" indent="-514350">
              <a:buAutoNum type="arabicParenR"/>
            </a:pPr>
            <a:endParaRPr lang="en-US" sz="2400" dirty="0">
              <a:solidFill>
                <a:schemeClr val="bg2"/>
              </a:solidFill>
            </a:endParaRPr>
          </a:p>
          <a:p>
            <a:pPr marL="514350" indent="-514350">
              <a:buAutoNum type="arabicParenR"/>
            </a:pPr>
            <a:r>
              <a:rPr lang="en-US" sz="2400" dirty="0">
                <a:solidFill>
                  <a:schemeClr val="tx1"/>
                </a:solidFill>
              </a:rPr>
              <a:t>Results</a:t>
            </a:r>
          </a:p>
          <a:p>
            <a:pPr marL="514350" indent="-514350">
              <a:buAutoNum type="arabicParenR"/>
            </a:pPr>
            <a:endParaRPr lang="en-US" sz="2400" dirty="0">
              <a:solidFill>
                <a:schemeClr val="bg2"/>
              </a:solidFill>
            </a:endParaRPr>
          </a:p>
          <a:p>
            <a:pPr marL="514350" indent="-514350">
              <a:buAutoNum type="arabicParenR"/>
            </a:pPr>
            <a:r>
              <a:rPr lang="en-US" sz="2400" dirty="0">
                <a:solidFill>
                  <a:schemeClr val="bg2"/>
                </a:solidFill>
              </a:rPr>
              <a:t>Conclusion – Ways forward</a:t>
            </a:r>
          </a:p>
          <a:p>
            <a:pPr marL="514350" indent="-514350">
              <a:buAutoNum type="arabicParenR"/>
            </a:pPr>
            <a:endParaRPr lang="en-US" sz="2400" dirty="0"/>
          </a:p>
          <a:p>
            <a:pPr marL="514350" indent="-514350">
              <a:buAutoNum type="arabicParenR"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798CB-1404-409B-96C9-D32AE3C1C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E5DF-AF28-4567-A008-68278A736CDA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2890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853B918-DC2D-451E-B67C-583422160F35}"/>
              </a:ext>
            </a:extLst>
          </p:cNvPr>
          <p:cNvSpPr txBox="1"/>
          <p:nvPr/>
        </p:nvSpPr>
        <p:spPr>
          <a:xfrm>
            <a:off x="781308" y="983153"/>
            <a:ext cx="1799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u="sng" dirty="0"/>
              <a:t>Scenario</a:t>
            </a:r>
            <a:endParaRPr lang="fr-FR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E420469-34B7-4D24-BA84-FF8FC5F34090}"/>
                  </a:ext>
                </a:extLst>
              </p:cNvPr>
              <p:cNvSpPr txBox="1"/>
              <p:nvPr/>
            </p:nvSpPr>
            <p:spPr>
              <a:xfrm>
                <a:off x="688710" y="1488659"/>
                <a:ext cx="4992531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2 spacecraft in LEO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700 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𝑘𝑚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𝑎𝑙𝑡𝑖𝑡𝑢𝑑𝑒</m:t>
                    </m:r>
                  </m:oMath>
                </a14:m>
                <a:endParaRPr lang="en-US" sz="1800" b="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Short separation :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340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0" dirty="0">
                    <a:ea typeface="Cambria Math" panose="02040503050406030204" pitchFamily="18" charset="0"/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8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b="0" dirty="0">
                    <a:ea typeface="Cambria Math" panose="02040503050406030204" pitchFamily="18" charset="0"/>
                  </a:rPr>
                  <a:t>GNSS receivers on each spacecraft : </a:t>
                </a:r>
                <a:r>
                  <a:rPr lang="en-US" sz="1800" b="1" dirty="0">
                    <a:ea typeface="Cambria Math" panose="02040503050406030204" pitchFamily="18" charset="0"/>
                  </a:rPr>
                  <a:t>36 channels</a:t>
                </a:r>
                <a:r>
                  <a:rPr lang="en-US" sz="1800" b="0" dirty="0">
                    <a:ea typeface="Cambria Math" panose="02040503050406030204" pitchFamily="18" charset="0"/>
                  </a:rPr>
                  <a:t>, GPS only (IFEN emulator)</a:t>
                </a:r>
              </a:p>
              <a:p>
                <a:endParaRPr lang="fr-FR" sz="18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800" dirty="0">
                    <a:ea typeface="Cambria Math" panose="02040503050406030204" pitchFamily="18" charset="0"/>
                  </a:rPr>
                  <a:t>GPS a</a:t>
                </a:r>
                <a:r>
                  <a:rPr lang="en-US" sz="1800" dirty="0" err="1">
                    <a:ea typeface="Cambria Math" panose="02040503050406030204" pitchFamily="18" charset="0"/>
                  </a:rPr>
                  <a:t>ntennas</a:t>
                </a:r>
                <a:r>
                  <a:rPr lang="en-US" sz="1800" dirty="0">
                    <a:ea typeface="Cambria Math" panose="02040503050406030204" pitchFamily="18" charset="0"/>
                  </a:rPr>
                  <a:t> assumed at </a:t>
                </a:r>
                <a:r>
                  <a:rPr lang="en-US" sz="1800" dirty="0" err="1">
                    <a:ea typeface="Cambria Math" panose="02040503050406030204" pitchFamily="18" charset="0"/>
                  </a:rPr>
                  <a:t>CoM</a:t>
                </a:r>
                <a:endParaRPr lang="en-US" sz="1800" dirty="0">
                  <a:ea typeface="Cambria Math" panose="02040503050406030204" pitchFamily="18" charset="0"/>
                </a:endParaRPr>
              </a:p>
              <a:p>
                <a:endParaRPr lang="en-US" sz="18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Implementation on Digital’s Navigation filter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8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E420469-34B7-4D24-BA84-FF8FC5F34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10" y="1488659"/>
                <a:ext cx="4992531" cy="3139321"/>
              </a:xfrm>
              <a:prstGeom prst="rect">
                <a:avLst/>
              </a:prstGeom>
              <a:blipFill>
                <a:blip r:embed="rId2"/>
                <a:stretch>
                  <a:fillRect l="-855" t="-9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CC5A85D1-F4DF-4F4C-B4F1-B24AF53FDAC2}"/>
              </a:ext>
            </a:extLst>
          </p:cNvPr>
          <p:cNvSpPr txBox="1"/>
          <p:nvPr/>
        </p:nvSpPr>
        <p:spPr>
          <a:xfrm>
            <a:off x="6450947" y="983153"/>
            <a:ext cx="17998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u="sng" dirty="0" err="1"/>
              <a:t>Analysis</a:t>
            </a:r>
            <a:endParaRPr lang="fr-FR" sz="2400" i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21E62E6-1025-49D1-BE97-41C30CA63E72}"/>
                  </a:ext>
                </a:extLst>
              </p:cNvPr>
              <p:cNvSpPr txBox="1"/>
              <p:nvPr/>
            </p:nvSpPr>
            <p:spPr>
              <a:xfrm>
                <a:off x="6450947" y="1622675"/>
                <a:ext cx="5407290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800" b="0" dirty="0">
                    <a:ea typeface="Cambria Math" panose="02040503050406030204" pitchFamily="18" charset="0"/>
                  </a:rPr>
                  <a:t>A</a:t>
                </a:r>
                <a:r>
                  <a:rPr lang="en-US" sz="1800" b="0" dirty="0" err="1">
                    <a:ea typeface="Cambria Math" panose="02040503050406030204" pitchFamily="18" charset="0"/>
                  </a:rPr>
                  <a:t>nalysis</a:t>
                </a:r>
                <a:r>
                  <a:rPr lang="en-US" sz="1800" b="0" dirty="0">
                    <a:ea typeface="Cambria Math" panose="02040503050406030204" pitchFamily="18" charset="0"/>
                  </a:rPr>
                  <a:t> of the IAR initialization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800" dirty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b="0" dirty="0">
                    <a:ea typeface="Cambria Math" panose="02040503050406030204" pitchFamily="18" charset="0"/>
                  </a:rPr>
                  <a:t>9 GPS satellites in view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1800" b="0" dirty="0">
                    <a:ea typeface="Cambria Math" panose="02040503050406030204" pitchFamily="18" charset="0"/>
                  </a:rPr>
                  <a:t> </a:t>
                </a:r>
                <a:r>
                  <a:rPr lang="en-US" sz="1800" b="1" dirty="0">
                    <a:ea typeface="Cambria Math" panose="02040503050406030204" pitchFamily="18" charset="0"/>
                  </a:rPr>
                  <a:t>9 ambiguities to fix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800" dirty="0"/>
                  <a:t>Sensitive </a:t>
                </a:r>
                <a:r>
                  <a:rPr lang="fr-FR" sz="1800" dirty="0" err="1"/>
                  <a:t>step</a:t>
                </a:r>
                <a:r>
                  <a:rPr lang="fr-FR" sz="1800" dirty="0"/>
                  <a:t> </a:t>
                </a:r>
              </a:p>
              <a:p>
                <a:pPr lvl="1"/>
                <a:r>
                  <a:rPr lang="fr-FR" sz="1800" dirty="0"/>
                  <a:t>	- no </a:t>
                </a:r>
                <a:r>
                  <a:rPr lang="fr-FR" sz="1800" dirty="0" err="1"/>
                  <a:t>ambiguities</a:t>
                </a:r>
                <a:r>
                  <a:rPr lang="fr-FR" sz="1800" dirty="0"/>
                  <a:t> </a:t>
                </a:r>
                <a:r>
                  <a:rPr lang="fr-FR" sz="1800" dirty="0" err="1"/>
                  <a:t>fixed</a:t>
                </a:r>
                <a:r>
                  <a:rPr lang="fr-FR" sz="1800" dirty="0"/>
                  <a:t> </a:t>
                </a:r>
                <a:r>
                  <a:rPr lang="fr-FR" sz="1800" dirty="0" err="1"/>
                  <a:t>yet</a:t>
                </a:r>
                <a:r>
                  <a:rPr lang="fr-FR" sz="1800" dirty="0"/>
                  <a:t> : </a:t>
                </a:r>
                <a:r>
                  <a:rPr lang="fr-FR" sz="1800" dirty="0" err="1"/>
                  <a:t>reference</a:t>
                </a:r>
                <a:r>
                  <a:rPr lang="fr-FR" sz="1800" dirty="0"/>
                  <a:t> </a:t>
                </a:r>
                <a:r>
                  <a:rPr lang="fr-FR" sz="1800" dirty="0" err="1"/>
                  <a:t>is</a:t>
                </a:r>
                <a:r>
                  <a:rPr lang="fr-FR" sz="1800" dirty="0"/>
                  <a:t> </a:t>
                </a:r>
                <a:r>
                  <a:rPr lang="fr-FR" sz="1800" dirty="0" err="1"/>
                  <a:t>arbitrary</a:t>
                </a:r>
                <a:endParaRPr lang="fr-FR" sz="1800" dirty="0"/>
              </a:p>
              <a:p>
                <a:pPr lvl="1"/>
                <a:endParaRPr lang="fr-FR" sz="1800" dirty="0"/>
              </a:p>
              <a:p>
                <a:pPr marL="285750" lvl="1" indent="-285750">
                  <a:buFont typeface="Arial" panose="020B0604020202020204" pitchFamily="34" charset="0"/>
                  <a:buChar char="•"/>
                </a:pPr>
                <a:r>
                  <a:rPr lang="fr-FR" sz="1800" dirty="0"/>
                  <a:t>Crucial </a:t>
                </a:r>
                <a:r>
                  <a:rPr lang="fr-FR" sz="1800" dirty="0" err="1"/>
                  <a:t>step</a:t>
                </a:r>
                <a:endParaRPr lang="fr-FR" sz="1800" dirty="0"/>
              </a:p>
              <a:p>
                <a:pPr lvl="3"/>
                <a:r>
                  <a:rPr lang="fr-FR" sz="1800" dirty="0"/>
                  <a:t>	- once </a:t>
                </a:r>
                <a:r>
                  <a:rPr lang="fr-FR" sz="1800" dirty="0" err="1"/>
                  <a:t>ambiguities</a:t>
                </a:r>
                <a:r>
                  <a:rPr lang="fr-FR" sz="1800" dirty="0"/>
                  <a:t> </a:t>
                </a:r>
                <a:r>
                  <a:rPr lang="fr-FR" sz="1800" dirty="0" err="1"/>
                  <a:t>fixed</a:t>
                </a:r>
                <a:r>
                  <a:rPr lang="fr-FR" sz="1800" dirty="0"/>
                  <a:t> , </a:t>
                </a:r>
                <a:r>
                  <a:rPr lang="fr-FR" sz="1800" dirty="0" err="1"/>
                  <a:t>they</a:t>
                </a:r>
                <a:r>
                  <a:rPr lang="fr-FR" sz="1800" dirty="0"/>
                  <a:t> are </a:t>
                </a:r>
                <a:r>
                  <a:rPr lang="fr-FR" sz="1800" dirty="0" err="1"/>
                  <a:t>kept</a:t>
                </a:r>
                <a:r>
                  <a:rPr lang="fr-FR" sz="1800" dirty="0"/>
                  <a:t> constant</a:t>
                </a:r>
              </a:p>
              <a:p>
                <a:pPr lvl="3"/>
                <a:r>
                  <a:rPr lang="fr-FR" sz="1800" dirty="0"/>
                  <a:t>	- </a:t>
                </a:r>
                <a:r>
                  <a:rPr lang="fr-FR" sz="1800" dirty="0" err="1"/>
                  <a:t>fixed</a:t>
                </a:r>
                <a:r>
                  <a:rPr lang="fr-FR" sz="1800" dirty="0"/>
                  <a:t> </a:t>
                </a:r>
                <a:r>
                  <a:rPr lang="fr-FR" sz="1800" dirty="0" err="1"/>
                  <a:t>ambiguities</a:t>
                </a:r>
                <a:r>
                  <a:rPr lang="fr-FR" sz="1800" dirty="0"/>
                  <a:t> serve as </a:t>
                </a:r>
                <a:r>
                  <a:rPr lang="fr-FR" sz="1800" dirty="0" err="1"/>
                  <a:t>reference</a:t>
                </a:r>
                <a:r>
                  <a:rPr lang="fr-FR" sz="1800" dirty="0"/>
                  <a:t> for future fixing</a:t>
                </a:r>
                <a:endParaRPr lang="en-US" sz="18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21E62E6-1025-49D1-BE97-41C30CA63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947" y="1622675"/>
                <a:ext cx="5407290" cy="3693319"/>
              </a:xfrm>
              <a:prstGeom prst="rect">
                <a:avLst/>
              </a:prstGeom>
              <a:blipFill>
                <a:blip r:embed="rId3"/>
                <a:stretch>
                  <a:fillRect l="-902" t="-825" b="-1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itle 1">
            <a:extLst>
              <a:ext uri="{FF2B5EF4-FFF2-40B4-BE49-F238E27FC236}">
                <a16:creationId xmlns:a16="http://schemas.microsoft.com/office/drawing/2014/main" id="{0C03085E-DA0E-4B92-A814-F648B476A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801" y="59866"/>
            <a:ext cx="3948292" cy="659708"/>
          </a:xfrm>
        </p:spPr>
        <p:txBody>
          <a:bodyPr>
            <a:normAutofit/>
          </a:bodyPr>
          <a:lstStyle/>
          <a:p>
            <a:r>
              <a:rPr lang="fr-FR" sz="3600" b="1" dirty="0" err="1">
                <a:latin typeface="+mn-lt"/>
              </a:rPr>
              <a:t>Constrained</a:t>
            </a:r>
            <a:r>
              <a:rPr lang="fr-FR" sz="3600" b="1" dirty="0">
                <a:latin typeface="+mn-lt"/>
              </a:rPr>
              <a:t> IAR</a:t>
            </a:r>
            <a:endParaRPr lang="en-US" sz="36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B195A-AF10-471E-A87D-F67C6A859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E5DF-AF28-4567-A008-68278A736CDA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1362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8E0EA8E-3B87-453C-867A-4231F6855B8B}"/>
              </a:ext>
            </a:extLst>
          </p:cNvPr>
          <p:cNvSpPr txBox="1"/>
          <p:nvPr/>
        </p:nvSpPr>
        <p:spPr>
          <a:xfrm>
            <a:off x="897053" y="677915"/>
            <a:ext cx="4125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u="sng" dirty="0" err="1"/>
              <a:t>Results</a:t>
            </a:r>
            <a:r>
              <a:rPr lang="fr-FR" sz="2400" i="1" u="sng" dirty="0"/>
              <a:t> for the </a:t>
            </a:r>
            <a:r>
              <a:rPr lang="fr-FR" sz="2400" i="1" u="sng" dirty="0" err="1"/>
              <a:t>tree</a:t>
            </a:r>
            <a:r>
              <a:rPr lang="fr-FR" sz="2400" i="1" u="sng" dirty="0"/>
              <a:t> </a:t>
            </a:r>
            <a:r>
              <a:rPr lang="fr-FR" sz="2400" i="1" u="sng" dirty="0" err="1"/>
              <a:t>search</a:t>
            </a:r>
            <a:endParaRPr lang="fr-FR" sz="1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67D95ED-39D5-499C-A456-C0EB2A66A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801" y="-9934"/>
            <a:ext cx="3948292" cy="659708"/>
          </a:xfrm>
        </p:spPr>
        <p:txBody>
          <a:bodyPr>
            <a:normAutofit/>
          </a:bodyPr>
          <a:lstStyle/>
          <a:p>
            <a:r>
              <a:rPr lang="fr-FR" sz="3600" b="1" dirty="0" err="1">
                <a:latin typeface="+mn-lt"/>
              </a:rPr>
              <a:t>Constrained</a:t>
            </a:r>
            <a:r>
              <a:rPr lang="fr-FR" sz="3600" b="1" dirty="0">
                <a:latin typeface="+mn-lt"/>
              </a:rPr>
              <a:t> IAR</a:t>
            </a:r>
            <a:endParaRPr lang="en-US" sz="3600" b="1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BB8EFD-49A8-494B-A94B-276571A20CCD}"/>
              </a:ext>
            </a:extLst>
          </p:cNvPr>
          <p:cNvSpPr txBox="1">
            <a:spLocks/>
          </p:cNvSpPr>
          <p:nvPr/>
        </p:nvSpPr>
        <p:spPr>
          <a:xfrm>
            <a:off x="4476801" y="0"/>
            <a:ext cx="3948292" cy="659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marR="0" lvl="6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marR="0" lvl="7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marR="0" lvl="8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r>
              <a:rPr lang="fr-FR" sz="3600" b="1">
                <a:latin typeface="+mn-lt"/>
              </a:rPr>
              <a:t>Constrained IAR</a:t>
            </a:r>
            <a:endParaRPr lang="en-US" sz="36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149D5-ED6C-454C-B464-163D2A33D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E5DF-AF28-4567-A008-68278A736CDA}" type="slidenum">
              <a:rPr lang="en-US" smtClean="0"/>
              <a:t>43</a:t>
            </a:fld>
            <a:endParaRPr lang="en-US" dirty="0"/>
          </a:p>
        </p:txBody>
      </p:sp>
      <p:pic>
        <p:nvPicPr>
          <p:cNvPr id="16" name="Picture 1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9256B53-6504-4EB8-8AFD-C682AF7C2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93" y="1234828"/>
            <a:ext cx="5175336" cy="3881502"/>
          </a:xfrm>
          <a:prstGeom prst="rect">
            <a:avLst/>
          </a:prstGeom>
        </p:spPr>
      </p:pic>
      <p:pic>
        <p:nvPicPr>
          <p:cNvPr id="18" name="Picture 17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63D35CE0-1D2F-41E7-A00D-97BC1CD97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329" y="1139580"/>
            <a:ext cx="5429332" cy="4071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6AE1C07-1756-40D7-9B33-0BEC973F99F7}"/>
                  </a:ext>
                </a:extLst>
              </p:cNvPr>
              <p:cNvSpPr/>
              <p:nvPr/>
            </p:nvSpPr>
            <p:spPr>
              <a:xfrm>
                <a:off x="1667137" y="5319120"/>
                <a:ext cx="4333879" cy="4468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:r>
                  <a:rPr lang="en-US" sz="2000" dirty="0"/>
                  <a:t>If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00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000">
                                <a:latin typeface="Cambria Math" panose="02040503050406030204" pitchFamily="18" charset="0"/>
                              </a:rPr>
                              <m:t>l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fr-FR" sz="2000">
                                <a:latin typeface="Cambria Math" panose="02040503050406030204" pitchFamily="18" charset="0"/>
                              </a:rPr>
                              <m:t>est</m:t>
                            </m:r>
                          </m:sub>
                        </m:sSub>
                        <m:r>
                          <a:rPr lang="fr-FR" sz="200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 sz="2000">
                                <a:latin typeface="Cambria Math" panose="02040503050406030204" pitchFamily="18" charset="0"/>
                              </a:rPr>
                              <m:t>l</m:t>
                            </m:r>
                          </m:e>
                          <m:sub>
                            <m:r>
                              <a:rPr lang="fr-FR" sz="2000" i="1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e>
                    </m:d>
                    <m:r>
                      <a:rPr lang="fr-FR" sz="20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fr-FR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𝜼</m:t>
                    </m:r>
                    <m:r>
                      <a:rPr lang="fr-FR" sz="20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fr-FR" sz="2000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fr-FR" sz="20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 remove branch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26AE1C07-1756-40D7-9B33-0BEC973F99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7137" y="5319120"/>
                <a:ext cx="4333879" cy="446854"/>
              </a:xfrm>
              <a:prstGeom prst="rect">
                <a:avLst/>
              </a:prstGeom>
              <a:blipFill>
                <a:blip r:embed="rId4"/>
                <a:stretch>
                  <a:fillRect l="-1406" t="-4110" r="-563" b="-17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87994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8E0EA8E-3B87-453C-867A-4231F6855B8B}"/>
              </a:ext>
            </a:extLst>
          </p:cNvPr>
          <p:cNvSpPr txBox="1"/>
          <p:nvPr/>
        </p:nvSpPr>
        <p:spPr>
          <a:xfrm>
            <a:off x="897053" y="677915"/>
            <a:ext cx="4125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u="sng" dirty="0" err="1"/>
              <a:t>Results</a:t>
            </a:r>
            <a:r>
              <a:rPr lang="fr-FR" sz="2400" i="1" u="sng" dirty="0"/>
              <a:t> for the </a:t>
            </a:r>
            <a:r>
              <a:rPr lang="fr-FR" sz="2400" i="1" u="sng" dirty="0" err="1"/>
              <a:t>tree</a:t>
            </a:r>
            <a:r>
              <a:rPr lang="fr-FR" sz="2400" i="1" u="sng" dirty="0"/>
              <a:t> </a:t>
            </a:r>
            <a:r>
              <a:rPr lang="fr-FR" sz="2400" i="1" u="sng" dirty="0" err="1"/>
              <a:t>search</a:t>
            </a:r>
            <a:endParaRPr lang="fr-FR" sz="1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67D95ED-39D5-499C-A456-C0EB2A66A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801" y="-9934"/>
            <a:ext cx="3948292" cy="659708"/>
          </a:xfrm>
        </p:spPr>
        <p:txBody>
          <a:bodyPr>
            <a:normAutofit/>
          </a:bodyPr>
          <a:lstStyle/>
          <a:p>
            <a:r>
              <a:rPr lang="fr-FR" sz="3600" b="1" dirty="0" err="1">
                <a:latin typeface="+mn-lt"/>
              </a:rPr>
              <a:t>Constrained</a:t>
            </a:r>
            <a:r>
              <a:rPr lang="fr-FR" sz="3600" b="1" dirty="0">
                <a:latin typeface="+mn-lt"/>
              </a:rPr>
              <a:t> IAR</a:t>
            </a:r>
            <a:endParaRPr lang="en-US" sz="3600" b="1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BB8EFD-49A8-494B-A94B-276571A20CCD}"/>
              </a:ext>
            </a:extLst>
          </p:cNvPr>
          <p:cNvSpPr txBox="1">
            <a:spLocks/>
          </p:cNvSpPr>
          <p:nvPr/>
        </p:nvSpPr>
        <p:spPr>
          <a:xfrm>
            <a:off x="4476801" y="0"/>
            <a:ext cx="3948292" cy="659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marR="0" lvl="6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marR="0" lvl="7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marR="0" lvl="8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r>
              <a:rPr lang="fr-FR" sz="3600" b="1">
                <a:latin typeface="+mn-lt"/>
              </a:rPr>
              <a:t>Constrained IAR</a:t>
            </a:r>
            <a:endParaRPr lang="en-US" sz="3600" b="1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149D5-ED6C-454C-B464-163D2A33D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E5DF-AF28-4567-A008-68278A736CDA}" type="slidenum">
              <a:rPr lang="en-US" smtClean="0"/>
              <a:t>44</a:t>
            </a:fld>
            <a:endParaRPr lang="en-US" dirty="0"/>
          </a:p>
        </p:txBody>
      </p:sp>
      <p:pic>
        <p:nvPicPr>
          <p:cNvPr id="16" name="Picture 1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9256B53-6504-4EB8-8AFD-C682AF7C2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93" y="1201459"/>
            <a:ext cx="5175336" cy="3881502"/>
          </a:xfrm>
          <a:prstGeom prst="rect">
            <a:avLst/>
          </a:prstGeom>
        </p:spPr>
      </p:pic>
      <p:pic>
        <p:nvPicPr>
          <p:cNvPr id="18" name="Picture 17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63D35CE0-1D2F-41E7-A00D-97BC1CD97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329" y="1139580"/>
            <a:ext cx="5429332" cy="40719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5D5E6C-D859-4DA4-87A9-359F5F659674}"/>
                  </a:ext>
                </a:extLst>
              </p:cNvPr>
              <p:cNvSpPr txBox="1"/>
              <p:nvPr/>
            </p:nvSpPr>
            <p:spPr>
              <a:xfrm>
                <a:off x="2444622" y="5278316"/>
                <a:ext cx="3202567" cy="1394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000" dirty="0"/>
                  <a:t> too small </a:t>
                </a:r>
                <a:endParaRPr lang="fr-FR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</m:oMath>
                  </m:oMathPara>
                </a14:m>
                <a:endParaRPr lang="fr-FR" sz="2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We are certain our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</m:oMath>
                </a14:m>
                <a:r>
                  <a:rPr lang="en-US" sz="2000" dirty="0"/>
                  <a:t> is the truth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D5D5E6C-D859-4DA4-87A9-359F5F659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622" y="5278316"/>
                <a:ext cx="3202567" cy="1394284"/>
              </a:xfrm>
              <a:prstGeom prst="rect">
                <a:avLst/>
              </a:prstGeom>
              <a:blipFill>
                <a:blip r:embed="rId4"/>
                <a:stretch>
                  <a:fillRect t="-2183" r="-2095" b="-3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B5B38672-2968-4D5E-BBA0-99E45ED323A1}"/>
              </a:ext>
            </a:extLst>
          </p:cNvPr>
          <p:cNvSpPr/>
          <p:nvPr/>
        </p:nvSpPr>
        <p:spPr>
          <a:xfrm>
            <a:off x="1772433" y="4565737"/>
            <a:ext cx="400833" cy="187890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94CF97-E1B0-4359-858C-0B65FCFB627D}"/>
              </a:ext>
            </a:extLst>
          </p:cNvPr>
          <p:cNvSpPr txBox="1"/>
          <p:nvPr/>
        </p:nvSpPr>
        <p:spPr>
          <a:xfrm>
            <a:off x="1189973" y="4775184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candidates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73782F-053F-4413-B3B0-8FF1CC402DB7}"/>
                  </a:ext>
                </a:extLst>
              </p:cNvPr>
              <p:cNvSpPr txBox="1"/>
              <p:nvPr/>
            </p:nvSpPr>
            <p:spPr>
              <a:xfrm>
                <a:off x="7052155" y="5482090"/>
                <a:ext cx="3681486" cy="754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Accuracy on the baseline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fr-FR" sz="2000" b="0" i="1" smtClean="0">
                                <a:latin typeface="Cambria Math" panose="02040503050406030204" pitchFamily="18" charset="0"/>
                              </a:rPr>
                              <m:t>𝑡𝑟𝑢𝑒</m:t>
                            </m:r>
                          </m:sub>
                        </m:sSub>
                      </m:e>
                    </m:d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≅30 </m:t>
                    </m:r>
                    <m:r>
                      <a:rPr lang="fr-FR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𝑐𝑚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F73782F-053F-4413-B3B0-8FF1CC402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155" y="5482090"/>
                <a:ext cx="3681486" cy="754630"/>
              </a:xfrm>
              <a:prstGeom prst="rect">
                <a:avLst/>
              </a:prstGeom>
              <a:blipFill>
                <a:blip r:embed="rId5"/>
                <a:stretch>
                  <a:fillRect t="-3226" b="-48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68743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7D95ED-39D5-499C-A456-C0EB2A66A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801" y="-9934"/>
            <a:ext cx="3948292" cy="659708"/>
          </a:xfrm>
        </p:spPr>
        <p:txBody>
          <a:bodyPr>
            <a:normAutofit/>
          </a:bodyPr>
          <a:lstStyle/>
          <a:p>
            <a:r>
              <a:rPr lang="fr-FR" sz="3600" b="1" dirty="0" err="1">
                <a:latin typeface="+mn-lt"/>
              </a:rPr>
              <a:t>Constrained</a:t>
            </a:r>
            <a:r>
              <a:rPr lang="fr-FR" sz="3600" b="1" dirty="0">
                <a:latin typeface="+mn-lt"/>
              </a:rPr>
              <a:t> IAR</a:t>
            </a:r>
            <a:endParaRPr lang="en-US" sz="3600" b="1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BB8EFD-49A8-494B-A94B-276571A20CCD}"/>
              </a:ext>
            </a:extLst>
          </p:cNvPr>
          <p:cNvSpPr txBox="1">
            <a:spLocks/>
          </p:cNvSpPr>
          <p:nvPr/>
        </p:nvSpPr>
        <p:spPr>
          <a:xfrm>
            <a:off x="4476801" y="0"/>
            <a:ext cx="3948292" cy="659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marR="0" lvl="6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marR="0" lvl="7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marR="0" lvl="8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r>
              <a:rPr lang="fr-FR" sz="3600" b="1">
                <a:latin typeface="+mn-lt"/>
              </a:rPr>
              <a:t>Constrained IAR</a:t>
            </a:r>
            <a:endParaRPr lang="en-US" sz="3600" b="1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18017A-7193-4EDA-9E02-11079848358A}"/>
                  </a:ext>
                </a:extLst>
              </p:cNvPr>
              <p:cNvSpPr txBox="1"/>
              <p:nvPr/>
            </p:nvSpPr>
            <p:spPr>
              <a:xfrm>
                <a:off x="8035447" y="1773162"/>
                <a:ext cx="3681486" cy="17025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about with a better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2000" b="0" i="1" smtClean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b>
                        <m:r>
                          <a:rPr lang="fr-FR" sz="2000" b="0" i="1" smtClean="0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algn="ctr"/>
                <a:endParaRPr lang="en-US" sz="2000" dirty="0"/>
              </a:p>
              <a:p>
                <a:pPr algn="ctr"/>
                <a:r>
                  <a:rPr lang="en-US" sz="2000" dirty="0"/>
                  <a:t>Higher accuracy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fr-F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  <m:r>
                            <a:rPr lang="fr-FR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fr-FR" sz="2000" b="0" i="1" smtClean="0"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</m:sub>
                          </m:sSub>
                        </m:e>
                      </m:d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≅10 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18017A-7193-4EDA-9E02-110798483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447" y="1773162"/>
                <a:ext cx="3681486" cy="1702582"/>
              </a:xfrm>
              <a:prstGeom prst="rect">
                <a:avLst/>
              </a:prstGeom>
              <a:blipFill>
                <a:blip r:embed="rId2"/>
                <a:stretch>
                  <a:fillRect t="-1792" b="-1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DF9FE2E-84F1-4180-8F18-6CB710E897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501" y="1469906"/>
            <a:ext cx="6594282" cy="494571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C9B3229-C060-446D-AAD7-9E58687B7C9E}"/>
              </a:ext>
            </a:extLst>
          </p:cNvPr>
          <p:cNvCxnSpPr>
            <a:cxnSpLocks/>
          </p:cNvCxnSpPr>
          <p:nvPr/>
        </p:nvCxnSpPr>
        <p:spPr>
          <a:xfrm>
            <a:off x="3156668" y="5184250"/>
            <a:ext cx="0" cy="995835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56872B-22D5-4E35-8CF6-385E96A49311}"/>
                  </a:ext>
                </a:extLst>
              </p:cNvPr>
              <p:cNvSpPr txBox="1"/>
              <p:nvPr/>
            </p:nvSpPr>
            <p:spPr>
              <a:xfrm>
                <a:off x="2878515" y="6180085"/>
                <a:ext cx="610808" cy="3575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fr-FR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𝑜𝑝𝑡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56872B-22D5-4E35-8CF6-385E96A49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8515" y="6180085"/>
                <a:ext cx="610808" cy="357534"/>
              </a:xfrm>
              <a:prstGeom prst="rect">
                <a:avLst/>
              </a:prstGeom>
              <a:blipFill>
                <a:blip r:embed="rId4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8236FA3-7C0D-426B-B9A6-04F475B70D49}"/>
              </a:ext>
            </a:extLst>
          </p:cNvPr>
          <p:cNvSpPr txBox="1"/>
          <p:nvPr/>
        </p:nvSpPr>
        <p:spPr>
          <a:xfrm>
            <a:off x="897053" y="677915"/>
            <a:ext cx="4125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u="sng" dirty="0" err="1"/>
              <a:t>Results</a:t>
            </a:r>
            <a:r>
              <a:rPr lang="fr-FR" sz="2400" i="1" u="sng" dirty="0"/>
              <a:t> for the </a:t>
            </a:r>
            <a:r>
              <a:rPr lang="fr-FR" sz="2400" i="1" u="sng" dirty="0" err="1"/>
              <a:t>tree</a:t>
            </a:r>
            <a:r>
              <a:rPr lang="fr-FR" sz="2400" i="1" u="sng" dirty="0"/>
              <a:t> </a:t>
            </a:r>
            <a:r>
              <a:rPr lang="fr-FR" sz="2400" i="1" u="sng" dirty="0" err="1"/>
              <a:t>search</a:t>
            </a:r>
            <a:endParaRPr lang="fr-FR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278CE0-1A19-420B-A941-2FFAF0FEE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E5DF-AF28-4567-A008-68278A736CDA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6244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7D95ED-39D5-499C-A456-C0EB2A66A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801" y="-9934"/>
            <a:ext cx="3948292" cy="659708"/>
          </a:xfrm>
        </p:spPr>
        <p:txBody>
          <a:bodyPr>
            <a:normAutofit/>
          </a:bodyPr>
          <a:lstStyle/>
          <a:p>
            <a:r>
              <a:rPr lang="fr-FR" sz="3600" b="1" dirty="0" err="1">
                <a:latin typeface="+mn-lt"/>
              </a:rPr>
              <a:t>Constrained</a:t>
            </a:r>
            <a:r>
              <a:rPr lang="fr-FR" sz="3600" b="1" dirty="0">
                <a:latin typeface="+mn-lt"/>
              </a:rPr>
              <a:t> IAR</a:t>
            </a:r>
            <a:endParaRPr lang="en-US" sz="3600" b="1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BB8EFD-49A8-494B-A94B-276571A20CCD}"/>
              </a:ext>
            </a:extLst>
          </p:cNvPr>
          <p:cNvSpPr txBox="1">
            <a:spLocks/>
          </p:cNvSpPr>
          <p:nvPr/>
        </p:nvSpPr>
        <p:spPr>
          <a:xfrm>
            <a:off x="4476801" y="0"/>
            <a:ext cx="3948292" cy="659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marR="0" lvl="6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marR="0" lvl="7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marR="0" lvl="8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r>
              <a:rPr lang="fr-FR" sz="3600" b="1">
                <a:latin typeface="+mn-lt"/>
              </a:rPr>
              <a:t>Constrained IAR</a:t>
            </a:r>
            <a:endParaRPr lang="en-US" sz="3600" b="1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236FA3-7C0D-426B-B9A6-04F475B70D49}"/>
              </a:ext>
            </a:extLst>
          </p:cNvPr>
          <p:cNvSpPr txBox="1"/>
          <p:nvPr/>
        </p:nvSpPr>
        <p:spPr>
          <a:xfrm>
            <a:off x="897053" y="677915"/>
            <a:ext cx="4125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u="sng" dirty="0" err="1"/>
              <a:t>Comparison</a:t>
            </a:r>
            <a:endParaRPr lang="fr-FR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6E03B4-4ED8-4A15-BDEB-1A2B77F37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E5DF-AF28-4567-A008-68278A736CDA}" type="slidenum">
              <a:rPr lang="en-US" smtClean="0"/>
              <a:t>46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C1161CD-056F-4482-B166-30F41D2CDFAE}"/>
                  </a:ext>
                </a:extLst>
              </p:cNvPr>
              <p:cNvSpPr txBox="1"/>
              <p:nvPr/>
            </p:nvSpPr>
            <p:spPr>
              <a:xfrm>
                <a:off x="2606658" y="1359987"/>
                <a:ext cx="7688578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b="0" dirty="0">
                    <a:latin typeface="Cambria Math" panose="02040503050406030204" pitchFamily="18" charset="0"/>
                  </a:rPr>
                  <a:t>IAR at </a:t>
                </a:r>
                <a:r>
                  <a:rPr lang="fr-FR" sz="2000" b="0" dirty="0" err="1">
                    <a:latin typeface="Cambria Math" panose="02040503050406030204" pitchFamily="18" charset="0"/>
                  </a:rPr>
                  <a:t>different</a:t>
                </a:r>
                <a:r>
                  <a:rPr lang="fr-FR" sz="2000" b="0" dirty="0">
                    <a:latin typeface="Cambria Math" panose="02040503050406030204" pitchFamily="18" charset="0"/>
                  </a:rPr>
                  <a:t> </a:t>
                </a:r>
                <a:r>
                  <a:rPr lang="fr-FR" sz="2000" b="0" dirty="0" err="1">
                    <a:latin typeface="Cambria Math" panose="02040503050406030204" pitchFamily="18" charset="0"/>
                  </a:rPr>
                  <a:t>epochs</a:t>
                </a:r>
                <a:endParaRPr lang="fr-FR" sz="2000" b="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000" dirty="0"/>
                  <a:t> = 1 for all epochs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Comparison of my constrained IAR versus </a:t>
                </a:r>
                <a:r>
                  <a:rPr lang="en-US" sz="2000" dirty="0" err="1"/>
                  <a:t>mLamda</a:t>
                </a:r>
                <a:r>
                  <a:rPr lang="en-US" sz="2000" dirty="0"/>
                  <a:t> method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C1161CD-056F-4482-B166-30F41D2CD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658" y="1359987"/>
                <a:ext cx="7688578" cy="1015663"/>
              </a:xfrm>
              <a:prstGeom prst="rect">
                <a:avLst/>
              </a:prstGeom>
              <a:blipFill>
                <a:blip r:embed="rId2"/>
                <a:stretch>
                  <a:fillRect l="-714" t="-2994" b="-10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80973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67D95ED-39D5-499C-A456-C0EB2A66A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801" y="-9934"/>
            <a:ext cx="3948292" cy="659708"/>
          </a:xfrm>
        </p:spPr>
        <p:txBody>
          <a:bodyPr>
            <a:normAutofit/>
          </a:bodyPr>
          <a:lstStyle/>
          <a:p>
            <a:r>
              <a:rPr lang="fr-FR" sz="3600" b="1" dirty="0" err="1">
                <a:latin typeface="+mn-lt"/>
              </a:rPr>
              <a:t>Constrained</a:t>
            </a:r>
            <a:r>
              <a:rPr lang="fr-FR" sz="3600" b="1" dirty="0">
                <a:latin typeface="+mn-lt"/>
              </a:rPr>
              <a:t> IAR</a:t>
            </a:r>
            <a:endParaRPr lang="en-US" sz="3600" b="1" dirty="0">
              <a:latin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BB8EFD-49A8-494B-A94B-276571A20CCD}"/>
              </a:ext>
            </a:extLst>
          </p:cNvPr>
          <p:cNvSpPr txBox="1">
            <a:spLocks/>
          </p:cNvSpPr>
          <p:nvPr/>
        </p:nvSpPr>
        <p:spPr>
          <a:xfrm>
            <a:off x="4476801" y="0"/>
            <a:ext cx="3948292" cy="659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marR="0" lvl="6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marR="0" lvl="7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marR="0" lvl="8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r>
              <a:rPr lang="fr-FR" sz="3600" b="1">
                <a:latin typeface="+mn-lt"/>
              </a:rPr>
              <a:t>Constrained IAR</a:t>
            </a:r>
            <a:endParaRPr lang="en-US" sz="3600" b="1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236FA3-7C0D-426B-B9A6-04F475B70D49}"/>
              </a:ext>
            </a:extLst>
          </p:cNvPr>
          <p:cNvSpPr txBox="1"/>
          <p:nvPr/>
        </p:nvSpPr>
        <p:spPr>
          <a:xfrm>
            <a:off x="897053" y="677915"/>
            <a:ext cx="4125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u="sng" dirty="0" err="1"/>
              <a:t>Comparison</a:t>
            </a:r>
            <a:endParaRPr lang="fr-FR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6E03B4-4ED8-4A15-BDEB-1A2B77F37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E5DF-AF28-4567-A008-68278A736CDA}" type="slidenum">
              <a:rPr lang="en-US" smtClean="0"/>
              <a:t>47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C1161CD-056F-4482-B166-30F41D2CDFAE}"/>
                  </a:ext>
                </a:extLst>
              </p:cNvPr>
              <p:cNvSpPr txBox="1"/>
              <p:nvPr/>
            </p:nvSpPr>
            <p:spPr>
              <a:xfrm>
                <a:off x="2606658" y="1359987"/>
                <a:ext cx="7688578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b="0" dirty="0">
                    <a:latin typeface="Cambria Math" panose="02040503050406030204" pitchFamily="18" charset="0"/>
                  </a:rPr>
                  <a:t>IAR at </a:t>
                </a:r>
                <a:r>
                  <a:rPr lang="fr-FR" sz="2000" b="0" dirty="0" err="1">
                    <a:latin typeface="Cambria Math" panose="02040503050406030204" pitchFamily="18" charset="0"/>
                  </a:rPr>
                  <a:t>different</a:t>
                </a:r>
                <a:r>
                  <a:rPr lang="fr-FR" sz="2000" b="0" dirty="0">
                    <a:latin typeface="Cambria Math" panose="02040503050406030204" pitchFamily="18" charset="0"/>
                  </a:rPr>
                  <a:t> </a:t>
                </a:r>
                <a:r>
                  <a:rPr lang="fr-FR" sz="2000" b="0" dirty="0" err="1">
                    <a:latin typeface="Cambria Math" panose="02040503050406030204" pitchFamily="18" charset="0"/>
                  </a:rPr>
                  <a:t>epochs</a:t>
                </a:r>
                <a:endParaRPr lang="fr-FR" sz="2000" b="0" dirty="0">
                  <a:latin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fr-FR" sz="20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sz="2000" dirty="0"/>
                  <a:t> = 1 for all epochs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Comparison of my constrained IAR versus </a:t>
                </a:r>
                <a:r>
                  <a:rPr lang="en-US" sz="2000" dirty="0" err="1"/>
                  <a:t>mLamda</a:t>
                </a:r>
                <a:r>
                  <a:rPr lang="en-US" sz="2000" dirty="0"/>
                  <a:t> method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C1161CD-056F-4482-B166-30F41D2CD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658" y="1359987"/>
                <a:ext cx="7688578" cy="1015663"/>
              </a:xfrm>
              <a:prstGeom prst="rect">
                <a:avLst/>
              </a:prstGeom>
              <a:blipFill>
                <a:blip r:embed="rId2"/>
                <a:stretch>
                  <a:fillRect l="-714" t="-2994" b="-10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2882769-4950-4AB9-B364-1EE162F8E2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810" y="2375650"/>
            <a:ext cx="5444218" cy="416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9434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7B41E-3B90-4D2A-8601-33E838F36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767" y="0"/>
            <a:ext cx="3494123" cy="651933"/>
          </a:xfrm>
        </p:spPr>
        <p:txBody>
          <a:bodyPr/>
          <a:lstStyle/>
          <a:p>
            <a:r>
              <a:rPr lang="fr-FR" sz="2800" b="1" dirty="0"/>
              <a:t>Table of contents</a:t>
            </a:r>
            <a:endParaRPr lang="en-US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B81C0-D392-4F86-AFBD-F5F556212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en-US" sz="2400" dirty="0">
                <a:solidFill>
                  <a:schemeClr val="bg2"/>
                </a:solidFill>
              </a:rPr>
              <a:t>Introduction and Problem statement</a:t>
            </a:r>
          </a:p>
          <a:p>
            <a:pPr marL="514350" indent="-514350">
              <a:buAutoNum type="arabicParenR"/>
            </a:pPr>
            <a:endParaRPr lang="en-US" sz="2400" dirty="0"/>
          </a:p>
          <a:p>
            <a:pPr marL="514350" indent="-514350">
              <a:buAutoNum type="arabicParenR"/>
            </a:pPr>
            <a:r>
              <a:rPr lang="en-US" sz="2400" dirty="0">
                <a:solidFill>
                  <a:schemeClr val="bg2"/>
                </a:solidFill>
              </a:rPr>
              <a:t>The integer ambiguity resolution</a:t>
            </a:r>
          </a:p>
          <a:p>
            <a:pPr marL="514350" indent="-514350">
              <a:buAutoNum type="arabicParenR"/>
            </a:pPr>
            <a:endParaRPr lang="en-US" sz="2400" dirty="0">
              <a:solidFill>
                <a:schemeClr val="bg2"/>
              </a:solidFill>
            </a:endParaRPr>
          </a:p>
          <a:p>
            <a:pPr marL="514350" indent="-514350">
              <a:buAutoNum type="arabicParenR"/>
            </a:pPr>
            <a:r>
              <a:rPr lang="en-US" sz="2400" dirty="0">
                <a:solidFill>
                  <a:schemeClr val="bg2"/>
                </a:solidFill>
              </a:rPr>
              <a:t>Constrained integer ambiguity resolution</a:t>
            </a:r>
          </a:p>
          <a:p>
            <a:pPr marL="514350" indent="-514350">
              <a:buAutoNum type="arabicParenR"/>
            </a:pPr>
            <a:endParaRPr lang="en-US" sz="2400" dirty="0">
              <a:solidFill>
                <a:schemeClr val="bg2"/>
              </a:solidFill>
            </a:endParaRPr>
          </a:p>
          <a:p>
            <a:pPr marL="514350" indent="-514350">
              <a:buAutoNum type="arabicParenR"/>
            </a:pPr>
            <a:r>
              <a:rPr lang="en-US" sz="2400" dirty="0">
                <a:solidFill>
                  <a:schemeClr val="bg2"/>
                </a:solidFill>
              </a:rPr>
              <a:t>Results</a:t>
            </a:r>
          </a:p>
          <a:p>
            <a:pPr marL="514350" indent="-514350">
              <a:buAutoNum type="arabicParenR"/>
            </a:pPr>
            <a:endParaRPr lang="en-US" sz="2400" dirty="0">
              <a:solidFill>
                <a:schemeClr val="bg2"/>
              </a:solidFill>
            </a:endParaRPr>
          </a:p>
          <a:p>
            <a:pPr marL="514350" indent="-514350">
              <a:buAutoNum type="arabicParenR"/>
            </a:pPr>
            <a:r>
              <a:rPr lang="en-US" sz="2400" dirty="0">
                <a:solidFill>
                  <a:schemeClr val="tx1"/>
                </a:solidFill>
              </a:rPr>
              <a:t>Conclusion – Ways forward</a:t>
            </a:r>
          </a:p>
          <a:p>
            <a:pPr marL="514350" indent="-514350">
              <a:buAutoNum type="arabicParenR"/>
            </a:pPr>
            <a:endParaRPr lang="en-US" sz="2400" dirty="0"/>
          </a:p>
          <a:p>
            <a:pPr marL="514350" indent="-514350">
              <a:buAutoNum type="arabicParenR"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C31588-2318-490E-A630-21B88F6B2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E5DF-AF28-4567-A008-68278A736CDA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211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968368-9223-4BA0-903C-C32BBECB2BE4}"/>
              </a:ext>
            </a:extLst>
          </p:cNvPr>
          <p:cNvSpPr txBox="1"/>
          <p:nvPr/>
        </p:nvSpPr>
        <p:spPr>
          <a:xfrm>
            <a:off x="1024444" y="2101458"/>
            <a:ext cx="1116755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400" dirty="0"/>
              <a:t>Derivation of a new bound on baseline error for direct fixing</a:t>
            </a:r>
          </a:p>
          <a:p>
            <a:pPr marL="514350" indent="-514350">
              <a:buAutoNum type="arabicPeriod"/>
            </a:pPr>
            <a:endParaRPr lang="en-US" sz="2400" dirty="0"/>
          </a:p>
          <a:p>
            <a:pPr marL="514350" indent="-514350">
              <a:buAutoNum type="arabicPeriod"/>
            </a:pPr>
            <a:r>
              <a:rPr lang="en-US" sz="2400" dirty="0"/>
              <a:t>Derivation of a new integer search and cost function incorporating information on the baseline</a:t>
            </a:r>
          </a:p>
          <a:p>
            <a:pPr marL="514350" indent="-514350">
              <a:buAutoNum type="arabicPeriod"/>
            </a:pPr>
            <a:endParaRPr lang="en-US" sz="2800" dirty="0"/>
          </a:p>
          <a:p>
            <a:pPr marL="514350" indent="-514350">
              <a:buAutoNum type="arabicPeriod"/>
            </a:pPr>
            <a:r>
              <a:rPr lang="en-US" sz="2400" dirty="0"/>
              <a:t>Implementation on </a:t>
            </a:r>
            <a:r>
              <a:rPr lang="en-US" sz="2400" dirty="0" err="1"/>
              <a:t>DiGiTal’s</a:t>
            </a:r>
            <a:r>
              <a:rPr lang="en-US" sz="2400" dirty="0"/>
              <a:t> filter</a:t>
            </a:r>
          </a:p>
          <a:p>
            <a:pPr marL="514350" indent="-514350">
              <a:buAutoNum type="arabicPeriod"/>
            </a:pPr>
            <a:endParaRPr lang="en-US" sz="2800" dirty="0"/>
          </a:p>
          <a:p>
            <a:pPr marL="514350" indent="-514350">
              <a:buAutoNum type="arabicPeriod"/>
            </a:pPr>
            <a:r>
              <a:rPr lang="en-US" sz="2400" dirty="0"/>
              <a:t>Simulation of the process for one scenario only, at different epochs</a:t>
            </a:r>
            <a:endParaRPr lang="en-US" sz="2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9BBD154-01A6-4422-B484-B9C0249864CE}"/>
              </a:ext>
            </a:extLst>
          </p:cNvPr>
          <p:cNvSpPr txBox="1">
            <a:spLocks/>
          </p:cNvSpPr>
          <p:nvPr/>
        </p:nvSpPr>
        <p:spPr>
          <a:xfrm>
            <a:off x="1090406" y="657204"/>
            <a:ext cx="2598510" cy="559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marR="0" lvl="6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marR="0" lvl="7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marR="0" lvl="8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r>
              <a:rPr lang="fr-FR" sz="2800" b="1" dirty="0"/>
              <a:t>Conclusions </a:t>
            </a:r>
            <a:endParaRPr lang="en-US" sz="28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67472C-32BF-432B-A535-D93CD9772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E5DF-AF28-4567-A008-68278A736CDA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585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1932A7-B856-459C-B204-17C8F8E992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585" t="34837" r="29984" b="38406"/>
          <a:stretch/>
        </p:blipFill>
        <p:spPr>
          <a:xfrm>
            <a:off x="2959937" y="1083501"/>
            <a:ext cx="5685090" cy="2907258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12FB19B-5CE5-43A8-AB09-0BC449266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742" y="22087"/>
            <a:ext cx="5277737" cy="575044"/>
          </a:xfrm>
        </p:spPr>
        <p:txBody>
          <a:bodyPr/>
          <a:lstStyle/>
          <a:p>
            <a:r>
              <a:rPr lang="en-US" sz="2800" b="1" dirty="0"/>
              <a:t>C</a:t>
            </a:r>
            <a:r>
              <a:rPr lang="fr-FR" sz="2800" b="1" dirty="0" err="1"/>
              <a:t>arrier</a:t>
            </a:r>
            <a:r>
              <a:rPr lang="fr-FR" sz="2800" b="1" dirty="0"/>
              <a:t> phase</a:t>
            </a:r>
            <a:endParaRPr lang="en-US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74178-C431-44C5-8AC0-B600417C4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E5DF-AF28-4567-A008-68278A736CD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634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968368-9223-4BA0-903C-C32BBECB2BE4}"/>
              </a:ext>
            </a:extLst>
          </p:cNvPr>
          <p:cNvSpPr txBox="1"/>
          <p:nvPr/>
        </p:nvSpPr>
        <p:spPr>
          <a:xfrm>
            <a:off x="746653" y="1518581"/>
            <a:ext cx="8704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2. Include Z transformation in algorithm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D55008-2513-47D0-B8DA-D0B6EADE8A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03" t="42785" r="49256" b="40548"/>
          <a:stretch/>
        </p:blipFill>
        <p:spPr>
          <a:xfrm>
            <a:off x="7730620" y="2157723"/>
            <a:ext cx="3540598" cy="26682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D9BBD154-01A6-4422-B484-B9C0249864CE}"/>
              </a:ext>
            </a:extLst>
          </p:cNvPr>
          <p:cNvSpPr txBox="1">
            <a:spLocks/>
          </p:cNvSpPr>
          <p:nvPr/>
        </p:nvSpPr>
        <p:spPr>
          <a:xfrm>
            <a:off x="5098734" y="-358"/>
            <a:ext cx="4514393" cy="559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marR="0" lvl="6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marR="0" lvl="7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marR="0" lvl="8" algn="l" rtl="0" eaLnBrk="1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r>
              <a:rPr lang="fr-FR" sz="2800" b="1" dirty="0" err="1"/>
              <a:t>Ways</a:t>
            </a:r>
            <a:r>
              <a:rPr lang="fr-FR" sz="2800" b="1" dirty="0"/>
              <a:t> </a:t>
            </a:r>
            <a:r>
              <a:rPr lang="fr-FR" sz="2800" b="1" dirty="0" err="1"/>
              <a:t>forward</a:t>
            </a:r>
            <a:endParaRPr lang="en-US" sz="28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BDD3DB-4096-48B8-8B64-06A5EB8600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95" t="42347" r="60934" b="35284"/>
          <a:stretch/>
        </p:blipFill>
        <p:spPr>
          <a:xfrm>
            <a:off x="1973777" y="2163851"/>
            <a:ext cx="3191533" cy="253029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31A6916-D957-4343-A2B9-D36B84372FBE}"/>
              </a:ext>
            </a:extLst>
          </p:cNvPr>
          <p:cNvCxnSpPr>
            <a:cxnSpLocks/>
          </p:cNvCxnSpPr>
          <p:nvPr/>
        </p:nvCxnSpPr>
        <p:spPr>
          <a:xfrm>
            <a:off x="5252760" y="3522609"/>
            <a:ext cx="2204841" cy="63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11DFE3-D3FD-45A7-BFD7-25D07F8CC35A}"/>
                  </a:ext>
                </a:extLst>
              </p:cNvPr>
              <p:cNvSpPr txBox="1"/>
              <p:nvPr/>
            </p:nvSpPr>
            <p:spPr>
              <a:xfrm>
                <a:off x="746653" y="4886982"/>
                <a:ext cx="11561966" cy="1021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3. Include a priori information on the baseline’s orientation :                </a:t>
                </a:r>
                <a14:m>
                  <m:oMath xmlns:m="http://schemas.openxmlformats.org/officeDocument/2006/math">
                    <m:r>
                      <a:rPr lang="fr-FR" sz="28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800" b="1" i="1" dirty="0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fr-FR" sz="2800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/>
                  <a:t>)        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fr-FR" sz="28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 ~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fr-FR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fr-FR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latin typeface="Cambria Math" panose="02040503050406030204" pitchFamily="18" charset="0"/>
                      </a:rPr>
                      <m:t>~ 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fr-FR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𝜈</m:t>
                                </m:r>
                              </m:e>
                              <m:sub>
                                <m:r>
                                  <a:rPr lang="fr-FR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A11DFE3-D3FD-45A7-BFD7-25D07F8CC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53" y="4886982"/>
                <a:ext cx="11561966" cy="1021946"/>
              </a:xfrm>
              <a:prstGeom prst="rect">
                <a:avLst/>
              </a:prstGeom>
              <a:blipFill>
                <a:blip r:embed="rId3"/>
                <a:stretch>
                  <a:fillRect l="-1054" t="-6587" b="-11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03117CE-72DD-4047-928D-5A5E48D8CA3D}"/>
                  </a:ext>
                </a:extLst>
              </p:cNvPr>
              <p:cNvSpPr txBox="1"/>
              <p:nvPr/>
            </p:nvSpPr>
            <p:spPr>
              <a:xfrm>
                <a:off x="746653" y="5969987"/>
                <a:ext cx="74988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4. Further study on the choice of </a:t>
                </a:r>
                <a:r>
                  <a:rPr lang="en-US" sz="2800" dirty="0" err="1"/>
                  <a:t>prefactor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03117CE-72DD-4047-928D-5A5E48D8C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653" y="5969987"/>
                <a:ext cx="7498850" cy="523220"/>
              </a:xfrm>
              <a:prstGeom prst="rect">
                <a:avLst/>
              </a:prstGeom>
              <a:blipFill>
                <a:blip r:embed="rId4"/>
                <a:stretch>
                  <a:fillRect l="-1625" t="-11628" b="-31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DC90B06-0D69-4F66-A7BA-046A3768A466}"/>
              </a:ext>
            </a:extLst>
          </p:cNvPr>
          <p:cNvSpPr txBox="1"/>
          <p:nvPr/>
        </p:nvSpPr>
        <p:spPr>
          <a:xfrm>
            <a:off x="746653" y="503415"/>
            <a:ext cx="109714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1. Setup a rigorous experiment with statistical meaning to assess robustness/accuracy of constrained IAR</a:t>
            </a:r>
            <a:endParaRPr lang="en-US" sz="16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09409-C755-474C-B691-1749F0E78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E5DF-AF28-4567-A008-68278A736CDA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495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20506D-4182-484F-AE8B-7E43CDB6A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97A763-543A-48E0-9FEC-ED69B799FD51}"/>
              </a:ext>
            </a:extLst>
          </p:cNvPr>
          <p:cNvSpPr txBox="1"/>
          <p:nvPr/>
        </p:nvSpPr>
        <p:spPr>
          <a:xfrm flipH="1">
            <a:off x="1321495" y="1634647"/>
            <a:ext cx="1087050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 S. D’Amico, </a:t>
            </a:r>
            <a:r>
              <a:rPr lang="en-US" i="1" dirty="0"/>
              <a:t>Autonomous Formation Flying in Low Earth Orbit, 2010</a:t>
            </a:r>
          </a:p>
          <a:p>
            <a:endParaRPr lang="en-US" dirty="0"/>
          </a:p>
          <a:p>
            <a:r>
              <a:rPr lang="en-US" dirty="0"/>
              <a:t>[2] R. </a:t>
            </a:r>
            <a:r>
              <a:rPr lang="en-US" dirty="0" err="1"/>
              <a:t>Kroes</a:t>
            </a:r>
            <a:r>
              <a:rPr lang="en-US" dirty="0"/>
              <a:t>, </a:t>
            </a:r>
            <a:r>
              <a:rPr lang="en-US" i="1" dirty="0"/>
              <a:t>Precise Relative Positioning of Formation Flying Spacecraft using GPS</a:t>
            </a:r>
          </a:p>
          <a:p>
            <a:endParaRPr lang="en-US" i="1" dirty="0"/>
          </a:p>
          <a:p>
            <a:r>
              <a:rPr lang="en-US" dirty="0"/>
              <a:t>[3] Sandra </a:t>
            </a:r>
            <a:r>
              <a:rPr lang="en-US" dirty="0" err="1"/>
              <a:t>Verhagen</a:t>
            </a:r>
            <a:r>
              <a:rPr lang="en-US" dirty="0"/>
              <a:t>, </a:t>
            </a:r>
            <a:r>
              <a:rPr lang="en-US" i="1" dirty="0"/>
              <a:t>The GNSS integer ambiguities: estimation and validation, 2005</a:t>
            </a:r>
          </a:p>
          <a:p>
            <a:endParaRPr lang="en-US" i="1" dirty="0"/>
          </a:p>
          <a:p>
            <a:r>
              <a:rPr lang="en-US" dirty="0"/>
              <a:t>[4] </a:t>
            </a:r>
            <a:r>
              <a:rPr lang="de-DE" dirty="0"/>
              <a:t>X.-W. Chang, X. Yang, T. Zhou, </a:t>
            </a:r>
            <a:r>
              <a:rPr lang="en-US" i="1" dirty="0"/>
              <a:t>MLAMBDA: A modified LAMBDA method for integer least-squares estimation</a:t>
            </a:r>
          </a:p>
          <a:p>
            <a:endParaRPr lang="en-US" i="1" dirty="0"/>
          </a:p>
          <a:p>
            <a:r>
              <a:rPr lang="en-US" dirty="0"/>
              <a:t>[5] PJG </a:t>
            </a:r>
            <a:r>
              <a:rPr lang="en-US" dirty="0" err="1"/>
              <a:t>Teunissen</a:t>
            </a:r>
            <a:r>
              <a:rPr lang="en-US" dirty="0"/>
              <a:t>, PJ De </a:t>
            </a:r>
            <a:r>
              <a:rPr lang="en-US" dirty="0" err="1"/>
              <a:t>Jonge</a:t>
            </a:r>
            <a:r>
              <a:rPr lang="en-US" dirty="0"/>
              <a:t>, CCJM Tiberius, </a:t>
            </a:r>
            <a:r>
              <a:rPr lang="en-US" i="1" dirty="0"/>
              <a:t>Performance of the LAMBDA Method for Fast GPS Ambiguity Resolution</a:t>
            </a:r>
            <a:r>
              <a:rPr lang="en-US" dirty="0"/>
              <a:t>, 1997</a:t>
            </a:r>
          </a:p>
          <a:p>
            <a:endParaRPr lang="en-US" i="1" dirty="0"/>
          </a:p>
          <a:p>
            <a:r>
              <a:rPr lang="en-US" dirty="0"/>
              <a:t>[6] V. </a:t>
            </a:r>
            <a:r>
              <a:rPr lang="en-US" dirty="0" err="1"/>
              <a:t>Giralo</a:t>
            </a:r>
            <a:r>
              <a:rPr lang="en-US" dirty="0"/>
              <a:t>, S. D’Amico,</a:t>
            </a:r>
            <a:r>
              <a:rPr lang="en-US" i="1" dirty="0"/>
              <a:t> Development of the Stanford GNSS Navigation Testbed for Distributed Space Systems, 2018</a:t>
            </a:r>
          </a:p>
          <a:p>
            <a:endParaRPr lang="en-US" i="1" dirty="0"/>
          </a:p>
          <a:p>
            <a:r>
              <a:rPr lang="en-US" dirty="0"/>
              <a:t>[7] PJG </a:t>
            </a:r>
            <a:r>
              <a:rPr lang="en-US" dirty="0" err="1"/>
              <a:t>Teunissen</a:t>
            </a:r>
            <a:r>
              <a:rPr lang="en-US" dirty="0"/>
              <a:t>, </a:t>
            </a:r>
            <a:r>
              <a:rPr lang="en-US" i="1" dirty="0"/>
              <a:t>Integer least-squares theory for the GNSS compass, 2010</a:t>
            </a:r>
          </a:p>
          <a:p>
            <a:endParaRPr lang="en-US" i="1" dirty="0"/>
          </a:p>
          <a:p>
            <a:r>
              <a:rPr lang="en-US" dirty="0"/>
              <a:t>[8] Patrick Henkel and Patryk </a:t>
            </a:r>
            <a:r>
              <a:rPr lang="en-US" dirty="0" err="1"/>
              <a:t>Jurkowski</a:t>
            </a:r>
            <a:r>
              <a:rPr lang="en-US" dirty="0"/>
              <a:t>, </a:t>
            </a:r>
            <a:r>
              <a:rPr lang="en-US" i="1" dirty="0"/>
              <a:t>Reliable Integer Ambiguity Resolution, 2014</a:t>
            </a:r>
          </a:p>
          <a:p>
            <a:endParaRPr lang="en-US" dirty="0"/>
          </a:p>
          <a:p>
            <a:r>
              <a:rPr lang="en-US" dirty="0"/>
              <a:t>[9] P. </a:t>
            </a:r>
            <a:r>
              <a:rPr lang="en-US" dirty="0" err="1"/>
              <a:t>Jurkowski</a:t>
            </a:r>
            <a:r>
              <a:rPr lang="en-US" dirty="0"/>
              <a:t>, P. Henkel, G. X. Gao and C. </a:t>
            </a:r>
            <a:r>
              <a:rPr lang="en-US" dirty="0" err="1"/>
              <a:t>G¨unther</a:t>
            </a:r>
            <a:r>
              <a:rPr lang="en-US" dirty="0"/>
              <a:t>, </a:t>
            </a:r>
            <a:r>
              <a:rPr lang="en-US" i="1" dirty="0"/>
              <a:t>Integer Ambiguity Resolution with Tight and Soft Baseline Constraints for Freight Stabilization at Helicopters and Cranes</a:t>
            </a:r>
          </a:p>
          <a:p>
            <a:endParaRPr lang="en-US" i="1" dirty="0"/>
          </a:p>
          <a:p>
            <a:r>
              <a:rPr lang="en-US" dirty="0"/>
              <a:t>[10] Patrick Henkel and Chen Zhu, </a:t>
            </a:r>
            <a:r>
              <a:rPr lang="en-US" i="1" dirty="0"/>
              <a:t>Carrier phase integer ambiguity resolution with inequality constraints for GPS and Galileo</a:t>
            </a:r>
          </a:p>
        </p:txBody>
      </p:sp>
    </p:spTree>
    <p:extLst>
      <p:ext uri="{BB962C8B-B14F-4D97-AF65-F5344CB8AC3E}">
        <p14:creationId xmlns:p14="http://schemas.microsoft.com/office/powerpoint/2010/main" val="3778228416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7978760-B92C-4F06-B972-749E130434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88" t="41267" r="26177" b="54771"/>
          <a:stretch/>
        </p:blipFill>
        <p:spPr>
          <a:xfrm>
            <a:off x="2143042" y="4802611"/>
            <a:ext cx="7996074" cy="3693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1932A7-B856-459C-B204-17C8F8E992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585" t="34837" r="29984" b="38406"/>
          <a:stretch/>
        </p:blipFill>
        <p:spPr>
          <a:xfrm>
            <a:off x="2959937" y="1083501"/>
            <a:ext cx="5685090" cy="2907258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12FB19B-5CE5-43A8-AB09-0BC449266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742" y="22087"/>
            <a:ext cx="5277737" cy="575044"/>
          </a:xfrm>
        </p:spPr>
        <p:txBody>
          <a:bodyPr/>
          <a:lstStyle/>
          <a:p>
            <a:r>
              <a:rPr lang="en-US" sz="2800" b="1" dirty="0"/>
              <a:t>C</a:t>
            </a:r>
            <a:r>
              <a:rPr lang="fr-FR" sz="2800" b="1" dirty="0" err="1"/>
              <a:t>arrier</a:t>
            </a:r>
            <a:r>
              <a:rPr lang="fr-FR" sz="2800" b="1" dirty="0"/>
              <a:t> phase</a:t>
            </a:r>
            <a:endParaRPr lang="en-US" sz="2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74178-C431-44C5-8AC0-B600417C4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E5DF-AF28-4567-A008-68278A736CD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700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7978760-B92C-4F06-B972-749E130434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88" t="41267" r="26177" b="54771"/>
          <a:stretch/>
        </p:blipFill>
        <p:spPr>
          <a:xfrm>
            <a:off x="2143042" y="4802611"/>
            <a:ext cx="7996074" cy="3693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CC653A8-E204-4DB4-B9DA-78160E196E53}"/>
              </a:ext>
            </a:extLst>
          </p:cNvPr>
          <p:cNvSpPr txBox="1"/>
          <p:nvPr/>
        </p:nvSpPr>
        <p:spPr>
          <a:xfrm>
            <a:off x="1933643" y="6024428"/>
            <a:ext cx="8613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Key to mm </a:t>
            </a:r>
            <a:r>
              <a:rPr lang="fr-FR" sz="2000" b="1" dirty="0" err="1"/>
              <a:t>level</a:t>
            </a:r>
            <a:r>
              <a:rPr lang="fr-FR" sz="2000" b="1" dirty="0"/>
              <a:t> </a:t>
            </a:r>
            <a:r>
              <a:rPr lang="fr-FR" sz="2000" b="1" dirty="0" err="1"/>
              <a:t>accuracy</a:t>
            </a:r>
            <a:r>
              <a:rPr lang="fr-FR" sz="2000" b="1" dirty="0"/>
              <a:t> </a:t>
            </a:r>
            <a:r>
              <a:rPr lang="fr-FR" sz="2000" b="1" dirty="0" err="1"/>
              <a:t>is</a:t>
            </a:r>
            <a:r>
              <a:rPr lang="fr-FR" sz="2000" b="1" dirty="0"/>
              <a:t> the correct fixing of </a:t>
            </a:r>
            <a:r>
              <a:rPr lang="fr-FR" sz="2000" b="1" dirty="0" err="1"/>
              <a:t>integer</a:t>
            </a:r>
            <a:r>
              <a:rPr lang="fr-FR" sz="2000" b="1" dirty="0"/>
              <a:t> </a:t>
            </a:r>
            <a:r>
              <a:rPr lang="fr-FR" sz="2000" b="1" dirty="0" err="1"/>
              <a:t>ambiguities</a:t>
            </a:r>
            <a:r>
              <a:rPr lang="fr-FR" sz="2000" b="1" dirty="0"/>
              <a:t> </a:t>
            </a:r>
            <a:endParaRPr lang="en-US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1932A7-B856-459C-B204-17C8F8E992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585" t="34837" r="29984" b="38406"/>
          <a:stretch/>
        </p:blipFill>
        <p:spPr>
          <a:xfrm>
            <a:off x="2959937" y="1083501"/>
            <a:ext cx="5685090" cy="2907258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12FB19B-5CE5-43A8-AB09-0BC449266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742" y="22087"/>
            <a:ext cx="5277737" cy="575044"/>
          </a:xfrm>
        </p:spPr>
        <p:txBody>
          <a:bodyPr/>
          <a:lstStyle/>
          <a:p>
            <a:r>
              <a:rPr lang="en-US" sz="2800" b="1" dirty="0"/>
              <a:t>C</a:t>
            </a:r>
            <a:r>
              <a:rPr lang="fr-FR" sz="2800" b="1" dirty="0" err="1"/>
              <a:t>arrier</a:t>
            </a:r>
            <a:r>
              <a:rPr lang="fr-FR" sz="2800" b="1" dirty="0"/>
              <a:t> phase</a:t>
            </a:r>
            <a:endParaRPr lang="en-US" sz="2800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7F0E585-1BCD-458A-BB6E-06E40FD1A1A4}"/>
              </a:ext>
            </a:extLst>
          </p:cNvPr>
          <p:cNvSpPr/>
          <p:nvPr/>
        </p:nvSpPr>
        <p:spPr>
          <a:xfrm>
            <a:off x="8943584" y="4665945"/>
            <a:ext cx="462131" cy="5059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A9EB1FEE-942A-4A66-BE6B-5BD12AF62BEA}"/>
              </a:ext>
            </a:extLst>
          </p:cNvPr>
          <p:cNvCxnSpPr>
            <a:cxnSpLocks/>
            <a:stCxn id="2" idx="4"/>
            <a:endCxn id="16" idx="1"/>
          </p:cNvCxnSpPr>
          <p:nvPr/>
        </p:nvCxnSpPr>
        <p:spPr>
          <a:xfrm rot="5400000">
            <a:off x="5027877" y="2077710"/>
            <a:ext cx="1052540" cy="7241007"/>
          </a:xfrm>
          <a:prstGeom prst="bentConnector4">
            <a:avLst>
              <a:gd name="adj1" fmla="val 40497"/>
              <a:gd name="adj2" fmla="val 10315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74178-C431-44C5-8AC0-B600417C4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E5DF-AF28-4567-A008-68278A736CD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049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satellite, transport, person&#10;&#10;Description generated with high confidence">
            <a:extLst>
              <a:ext uri="{FF2B5EF4-FFF2-40B4-BE49-F238E27FC236}">
                <a16:creationId xmlns:a16="http://schemas.microsoft.com/office/drawing/2014/main" id="{AAD67F40-21C5-4FC2-BD23-0180624B62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678" y="2395869"/>
            <a:ext cx="1826485" cy="1519341"/>
          </a:xfrm>
          <a:prstGeom prst="rect">
            <a:avLst/>
          </a:prstGeom>
        </p:spPr>
      </p:pic>
      <p:pic>
        <p:nvPicPr>
          <p:cNvPr id="50" name="Picture 49" descr="A picture containing satellite, transport, person&#10;&#10;Description generated with high confidence">
            <a:extLst>
              <a:ext uri="{FF2B5EF4-FFF2-40B4-BE49-F238E27FC236}">
                <a16:creationId xmlns:a16="http://schemas.microsoft.com/office/drawing/2014/main" id="{12D2ADBC-C33D-47DE-9434-EFE82A0E4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18343" y="2268262"/>
            <a:ext cx="1826485" cy="1519341"/>
          </a:xfrm>
          <a:prstGeom prst="rect">
            <a:avLst/>
          </a:prstGeom>
        </p:spPr>
      </p:pic>
      <p:pic>
        <p:nvPicPr>
          <p:cNvPr id="48" name="Picture 47" descr="A picture containing satellite, transport, person&#10;&#10;Description generated with high confidence">
            <a:extLst>
              <a:ext uri="{FF2B5EF4-FFF2-40B4-BE49-F238E27FC236}">
                <a16:creationId xmlns:a16="http://schemas.microsoft.com/office/drawing/2014/main" id="{0BBBC0BF-822C-449E-B915-47D226EAD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003" y="2202571"/>
            <a:ext cx="1826485" cy="151934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D17CEE5-571E-4FAD-B47C-AEB353D86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631" y="5728788"/>
            <a:ext cx="623820" cy="62382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E01333-728F-4868-9849-8BFC73CDC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284" y="5684355"/>
            <a:ext cx="623820" cy="62382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553E12F-F36F-43D1-A437-9ECF5E9AA7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164" y="5637096"/>
            <a:ext cx="623820" cy="6238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47D5D6-9A1B-42C6-BDF4-FBF59E601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747" y="5667502"/>
            <a:ext cx="623820" cy="6238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B55AE9-12BE-4E86-BDBA-F17046BF3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742" y="22087"/>
            <a:ext cx="5277737" cy="575044"/>
          </a:xfrm>
        </p:spPr>
        <p:txBody>
          <a:bodyPr/>
          <a:lstStyle/>
          <a:p>
            <a:r>
              <a:rPr lang="en-US" sz="2800" b="1" dirty="0"/>
              <a:t>Differenced</a:t>
            </a:r>
            <a:r>
              <a:rPr lang="fr-FR" sz="2800" b="1" dirty="0"/>
              <a:t> carrier phase</a:t>
            </a:r>
            <a:endParaRPr lang="en-US" sz="2800" b="1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BD7A975-BDDF-4E3B-8DCF-179D5BF847B8}"/>
              </a:ext>
            </a:extLst>
          </p:cNvPr>
          <p:cNvCxnSpPr>
            <a:cxnSpLocks/>
          </p:cNvCxnSpPr>
          <p:nvPr/>
        </p:nvCxnSpPr>
        <p:spPr>
          <a:xfrm>
            <a:off x="1996633" y="3246699"/>
            <a:ext cx="982406" cy="2700899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25376D0-80A2-4108-B0D9-7D0B4A321D85}"/>
              </a:ext>
            </a:extLst>
          </p:cNvPr>
          <p:cNvCxnSpPr>
            <a:cxnSpLocks/>
          </p:cNvCxnSpPr>
          <p:nvPr/>
        </p:nvCxnSpPr>
        <p:spPr>
          <a:xfrm>
            <a:off x="1996633" y="3246699"/>
            <a:ext cx="2840181" cy="2643220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33CCBFC8-E7EB-4EB1-BB13-145163F8E8DB}"/>
              </a:ext>
            </a:extLst>
          </p:cNvPr>
          <p:cNvSpPr txBox="1"/>
          <p:nvPr/>
        </p:nvSpPr>
        <p:spPr>
          <a:xfrm>
            <a:off x="2440402" y="6149633"/>
            <a:ext cx="1465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Antenna</a:t>
            </a:r>
            <a:r>
              <a:rPr lang="fr-FR" dirty="0"/>
              <a:t> u</a:t>
            </a:r>
            <a:endParaRPr lang="en-US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D101CDD-7425-4658-A040-4B14CAF1F4F5}"/>
              </a:ext>
            </a:extLst>
          </p:cNvPr>
          <p:cNvSpPr txBox="1"/>
          <p:nvPr/>
        </p:nvSpPr>
        <p:spPr>
          <a:xfrm>
            <a:off x="4516611" y="6130832"/>
            <a:ext cx="1383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Antenna</a:t>
            </a:r>
            <a:r>
              <a:rPr lang="fr-FR" dirty="0"/>
              <a:t> w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E31C571-3D03-42C5-B4A2-55492FFBFF2E}"/>
                  </a:ext>
                </a:extLst>
              </p:cNvPr>
              <p:cNvSpPr txBox="1"/>
              <p:nvPr/>
            </p:nvSpPr>
            <p:spPr>
              <a:xfrm>
                <a:off x="2010223" y="4265085"/>
                <a:ext cx="304892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FE31C571-3D03-42C5-B4A2-55492FFBF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223" y="4265085"/>
                <a:ext cx="304892" cy="281937"/>
              </a:xfrm>
              <a:prstGeom prst="rect">
                <a:avLst/>
              </a:prstGeom>
              <a:blipFill>
                <a:blip r:embed="rId4"/>
                <a:stretch>
                  <a:fillRect l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C59A47C-1852-470A-B8D3-D06253DBDA06}"/>
                  </a:ext>
                </a:extLst>
              </p:cNvPr>
              <p:cNvSpPr txBox="1"/>
              <p:nvPr/>
            </p:nvSpPr>
            <p:spPr>
              <a:xfrm>
                <a:off x="3139746" y="4046440"/>
                <a:ext cx="329128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C59A47C-1852-470A-B8D3-D06253DBD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746" y="4046440"/>
                <a:ext cx="329128" cy="281937"/>
              </a:xfrm>
              <a:prstGeom prst="rect">
                <a:avLst/>
              </a:prstGeom>
              <a:blipFill>
                <a:blip r:embed="rId5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67C87766-3BE9-43EE-BD54-2901C70D31F5}"/>
              </a:ext>
            </a:extLst>
          </p:cNvPr>
          <p:cNvSpPr txBox="1"/>
          <p:nvPr/>
        </p:nvSpPr>
        <p:spPr>
          <a:xfrm>
            <a:off x="1097160" y="2541796"/>
            <a:ext cx="1919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GNSS Satellite k</a:t>
            </a:r>
          </a:p>
        </p:txBody>
      </p:sp>
      <p:sp>
        <p:nvSpPr>
          <p:cNvPr id="88" name="Arc 87">
            <a:extLst>
              <a:ext uri="{FF2B5EF4-FFF2-40B4-BE49-F238E27FC236}">
                <a16:creationId xmlns:a16="http://schemas.microsoft.com/office/drawing/2014/main" id="{F02B4B23-EE4C-4C49-AA46-D822A868F344}"/>
              </a:ext>
            </a:extLst>
          </p:cNvPr>
          <p:cNvSpPr/>
          <p:nvPr/>
        </p:nvSpPr>
        <p:spPr>
          <a:xfrm rot="8369608">
            <a:off x="-576087" y="-97652"/>
            <a:ext cx="5237469" cy="6371431"/>
          </a:xfrm>
          <a:prstGeom prst="arc">
            <a:avLst>
              <a:gd name="adj1" fmla="val 15641660"/>
              <a:gd name="adj2" fmla="val 19149687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Arc 88">
            <a:extLst>
              <a:ext uri="{FF2B5EF4-FFF2-40B4-BE49-F238E27FC236}">
                <a16:creationId xmlns:a16="http://schemas.microsoft.com/office/drawing/2014/main" id="{BB91CB09-5034-4C82-9173-E9FABA649348}"/>
              </a:ext>
            </a:extLst>
          </p:cNvPr>
          <p:cNvSpPr/>
          <p:nvPr/>
        </p:nvSpPr>
        <p:spPr>
          <a:xfrm rot="8369608">
            <a:off x="440767" y="1298797"/>
            <a:ext cx="5326087" cy="5301907"/>
          </a:xfrm>
          <a:prstGeom prst="arc">
            <a:avLst>
              <a:gd name="adj1" fmla="val 15641660"/>
              <a:gd name="adj2" fmla="val 16164786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FAFE4D1-2193-4884-B60A-85181CCE6F25}"/>
              </a:ext>
            </a:extLst>
          </p:cNvPr>
          <p:cNvCxnSpPr>
            <a:cxnSpLocks/>
          </p:cNvCxnSpPr>
          <p:nvPr/>
        </p:nvCxnSpPr>
        <p:spPr>
          <a:xfrm>
            <a:off x="4555832" y="5217258"/>
            <a:ext cx="560163" cy="46986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0F3ECAC-A2E0-49BB-9058-F8DE9721D591}"/>
                  </a:ext>
                </a:extLst>
              </p:cNvPr>
              <p:cNvSpPr txBox="1"/>
              <p:nvPr/>
            </p:nvSpPr>
            <p:spPr>
              <a:xfrm>
                <a:off x="4860305" y="5056902"/>
                <a:ext cx="571182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uw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0F3ECAC-A2E0-49BB-9058-F8DE9721D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305" y="5056902"/>
                <a:ext cx="571182" cy="281937"/>
              </a:xfrm>
              <a:prstGeom prst="rect">
                <a:avLst/>
              </a:prstGeom>
              <a:blipFill>
                <a:blip r:embed="rId38"/>
                <a:stretch>
                  <a:fillRect l="-8511" t="-6522" r="-212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F53ED146-FD29-4EBF-993B-6B859539CF03}"/>
              </a:ext>
            </a:extLst>
          </p:cNvPr>
          <p:cNvCxnSpPr>
            <a:cxnSpLocks/>
          </p:cNvCxnSpPr>
          <p:nvPr/>
        </p:nvCxnSpPr>
        <p:spPr>
          <a:xfrm>
            <a:off x="7394444" y="3053401"/>
            <a:ext cx="1483489" cy="2942864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9631300-ED1B-4498-8575-169A93727281}"/>
              </a:ext>
            </a:extLst>
          </p:cNvPr>
          <p:cNvCxnSpPr>
            <a:cxnSpLocks/>
          </p:cNvCxnSpPr>
          <p:nvPr/>
        </p:nvCxnSpPr>
        <p:spPr>
          <a:xfrm>
            <a:off x="7454246" y="3041161"/>
            <a:ext cx="3384187" cy="3005599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9FA9EE0-97B8-44F0-B1D3-4C6A561FEE3D}"/>
              </a:ext>
            </a:extLst>
          </p:cNvPr>
          <p:cNvSpPr txBox="1"/>
          <p:nvPr/>
        </p:nvSpPr>
        <p:spPr>
          <a:xfrm>
            <a:off x="8494972" y="6232120"/>
            <a:ext cx="1137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Antenna</a:t>
            </a:r>
            <a:r>
              <a:rPr lang="fr-FR" dirty="0"/>
              <a:t> u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4659EC-DE34-43D5-B56E-5315347304E9}"/>
                  </a:ext>
                </a:extLst>
              </p:cNvPr>
              <p:cNvSpPr txBox="1"/>
              <p:nvPr/>
            </p:nvSpPr>
            <p:spPr>
              <a:xfrm>
                <a:off x="7529395" y="3824655"/>
                <a:ext cx="304892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4659EC-DE34-43D5-B56E-531534730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9395" y="3824655"/>
                <a:ext cx="304892" cy="281937"/>
              </a:xfrm>
              <a:prstGeom prst="rect">
                <a:avLst/>
              </a:prstGeom>
              <a:blipFill>
                <a:blip r:embed="rId39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064EA1A-8B0D-4D70-A3A7-361A1F96BA4F}"/>
                  </a:ext>
                </a:extLst>
              </p:cNvPr>
              <p:cNvSpPr txBox="1"/>
              <p:nvPr/>
            </p:nvSpPr>
            <p:spPr>
              <a:xfrm>
                <a:off x="8494972" y="3547526"/>
                <a:ext cx="329128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064EA1A-8B0D-4D70-A3A7-361A1F96B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972" y="3547526"/>
                <a:ext cx="329128" cy="281937"/>
              </a:xfrm>
              <a:prstGeom prst="rect">
                <a:avLst/>
              </a:prstGeom>
              <a:blipFill>
                <a:blip r:embed="rId40"/>
                <a:stretch>
                  <a:fillRect l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TextBox 104">
            <a:extLst>
              <a:ext uri="{FF2B5EF4-FFF2-40B4-BE49-F238E27FC236}">
                <a16:creationId xmlns:a16="http://schemas.microsoft.com/office/drawing/2014/main" id="{4C5D56D7-7D69-4500-8EF1-248E04DD1B32}"/>
              </a:ext>
            </a:extLst>
          </p:cNvPr>
          <p:cNvSpPr txBox="1"/>
          <p:nvPr/>
        </p:nvSpPr>
        <p:spPr>
          <a:xfrm>
            <a:off x="6307439" y="2281919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1200" dirty="0">
                <a:solidFill>
                  <a:schemeClr val="tx1"/>
                </a:solidFill>
              </a:rPr>
              <a:t>GNSS 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Satellite k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07A7770-13C2-4488-BC15-5C873E702F35}"/>
              </a:ext>
            </a:extLst>
          </p:cNvPr>
          <p:cNvSpPr txBox="1"/>
          <p:nvPr/>
        </p:nvSpPr>
        <p:spPr>
          <a:xfrm>
            <a:off x="10312004" y="2369614"/>
            <a:ext cx="15361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1200" dirty="0">
                <a:solidFill>
                  <a:schemeClr val="tx1"/>
                </a:solidFill>
              </a:rPr>
              <a:t>GNSS 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Satellite l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B1FA277-FB37-4B02-9662-DF55A7DF43B2}"/>
              </a:ext>
            </a:extLst>
          </p:cNvPr>
          <p:cNvCxnSpPr>
            <a:cxnSpLocks/>
          </p:cNvCxnSpPr>
          <p:nvPr/>
        </p:nvCxnSpPr>
        <p:spPr>
          <a:xfrm flipH="1">
            <a:off x="8937735" y="3112960"/>
            <a:ext cx="1748056" cy="2910280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C9280988-90BC-4671-B7F9-BA5F81BEF437}"/>
              </a:ext>
            </a:extLst>
          </p:cNvPr>
          <p:cNvCxnSpPr>
            <a:cxnSpLocks/>
          </p:cNvCxnSpPr>
          <p:nvPr/>
        </p:nvCxnSpPr>
        <p:spPr>
          <a:xfrm>
            <a:off x="10701562" y="3112960"/>
            <a:ext cx="136871" cy="2919375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45D052DC-F1A2-451C-B70E-BBAA85507823}"/>
                  </a:ext>
                </a:extLst>
              </p:cNvPr>
              <p:cNvSpPr txBox="1"/>
              <p:nvPr/>
            </p:nvSpPr>
            <p:spPr>
              <a:xfrm>
                <a:off x="9654926" y="4017785"/>
                <a:ext cx="295145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45D052DC-F1A2-451C-B70E-BBAA85507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4926" y="4017785"/>
                <a:ext cx="295145" cy="281937"/>
              </a:xfrm>
              <a:prstGeom prst="rect">
                <a:avLst/>
              </a:prstGeom>
              <a:blipFill>
                <a:blip r:embed="rId41"/>
                <a:stretch>
                  <a:fillRect l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1CF4673B-7B7A-4147-B257-4FB6549B80A7}"/>
                  </a:ext>
                </a:extLst>
              </p:cNvPr>
              <p:cNvSpPr txBox="1"/>
              <p:nvPr/>
            </p:nvSpPr>
            <p:spPr>
              <a:xfrm>
                <a:off x="10816758" y="4296417"/>
                <a:ext cx="329128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1CF4673B-7B7A-4147-B257-4FB6549B8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16758" y="4296417"/>
                <a:ext cx="329128" cy="281937"/>
              </a:xfrm>
              <a:prstGeom prst="rect">
                <a:avLst/>
              </a:prstGeom>
              <a:blipFill>
                <a:blip r:embed="rId42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87DD9429-0DAE-4201-BA81-283F2EAFE0B0}"/>
              </a:ext>
            </a:extLst>
          </p:cNvPr>
          <p:cNvCxnSpPr>
            <a:cxnSpLocks/>
          </p:cNvCxnSpPr>
          <p:nvPr/>
        </p:nvCxnSpPr>
        <p:spPr>
          <a:xfrm flipV="1">
            <a:off x="8910911" y="6008600"/>
            <a:ext cx="1877973" cy="20796"/>
          </a:xfrm>
          <a:prstGeom prst="line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9E675506-012B-47BD-8358-ED1A23DFCE22}"/>
              </a:ext>
            </a:extLst>
          </p:cNvPr>
          <p:cNvSpPr txBox="1"/>
          <p:nvPr/>
        </p:nvSpPr>
        <p:spPr>
          <a:xfrm>
            <a:off x="10477708" y="6186393"/>
            <a:ext cx="1336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Antenna</a:t>
            </a:r>
            <a:r>
              <a:rPr lang="fr-FR" dirty="0"/>
              <a:t> w</a:t>
            </a:r>
            <a:endParaRPr lang="en-US" dirty="0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949DF4DA-13F5-4340-8887-624E63527EB5}"/>
              </a:ext>
            </a:extLst>
          </p:cNvPr>
          <p:cNvCxnSpPr>
            <a:cxnSpLocks/>
          </p:cNvCxnSpPr>
          <p:nvPr/>
        </p:nvCxnSpPr>
        <p:spPr>
          <a:xfrm flipV="1">
            <a:off x="2996156" y="5914398"/>
            <a:ext cx="1877973" cy="20796"/>
          </a:xfrm>
          <a:prstGeom prst="line">
            <a:avLst/>
          </a:prstGeom>
          <a:ln w="19050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7DF7BEE-FC3D-43C1-BA02-85A3DCF15E28}"/>
              </a:ext>
            </a:extLst>
          </p:cNvPr>
          <p:cNvCxnSpPr>
            <a:cxnSpLocks/>
          </p:cNvCxnSpPr>
          <p:nvPr/>
        </p:nvCxnSpPr>
        <p:spPr>
          <a:xfrm>
            <a:off x="6389754" y="840443"/>
            <a:ext cx="24991" cy="5805790"/>
          </a:xfrm>
          <a:prstGeom prst="line">
            <a:avLst/>
          </a:prstGeom>
          <a:ln w="381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0EE312FB-1E69-41B0-8186-39F60549F4C5}"/>
              </a:ext>
            </a:extLst>
          </p:cNvPr>
          <p:cNvSpPr txBox="1"/>
          <p:nvPr/>
        </p:nvSpPr>
        <p:spPr>
          <a:xfrm>
            <a:off x="797578" y="784966"/>
            <a:ext cx="5477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chemeClr val="tx1"/>
                </a:solidFill>
              </a:rPr>
              <a:t>Single </a:t>
            </a:r>
            <a:r>
              <a:rPr lang="en-US" sz="2400" i="1" dirty="0">
                <a:solidFill>
                  <a:schemeClr val="tx1"/>
                </a:solidFill>
              </a:rPr>
              <a:t>differenced </a:t>
            </a:r>
            <a:r>
              <a:rPr lang="en-US" sz="1600" i="1" dirty="0">
                <a:solidFill>
                  <a:srgbClr val="FF0000"/>
                </a:solidFill>
              </a:rPr>
              <a:t>(GNSS clock bias removed)</a:t>
            </a:r>
            <a:endParaRPr lang="en-US" sz="2400" i="1" dirty="0">
              <a:solidFill>
                <a:srgbClr val="FF0000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A74DC47-BE67-4944-AFDC-06CF9B679FB5}"/>
              </a:ext>
            </a:extLst>
          </p:cNvPr>
          <p:cNvSpPr txBox="1"/>
          <p:nvPr/>
        </p:nvSpPr>
        <p:spPr>
          <a:xfrm>
            <a:off x="6414745" y="850114"/>
            <a:ext cx="5884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chemeClr val="tx1"/>
                </a:solidFill>
              </a:rPr>
              <a:t>Double </a:t>
            </a:r>
            <a:r>
              <a:rPr lang="en-US" sz="2400" i="1" dirty="0">
                <a:solidFill>
                  <a:schemeClr val="tx1"/>
                </a:solidFill>
              </a:rPr>
              <a:t>differenced</a:t>
            </a:r>
            <a:r>
              <a:rPr lang="en-US" sz="2400" i="1" dirty="0">
                <a:solidFill>
                  <a:srgbClr val="FF0000"/>
                </a:solidFill>
              </a:rPr>
              <a:t> </a:t>
            </a:r>
            <a:r>
              <a:rPr lang="en-US" i="1" dirty="0">
                <a:solidFill>
                  <a:srgbClr val="FF0000"/>
                </a:solidFill>
              </a:rPr>
              <a:t>(</a:t>
            </a:r>
            <a:r>
              <a:rPr lang="en-US" i="1" dirty="0" err="1">
                <a:solidFill>
                  <a:srgbClr val="FF0000"/>
                </a:solidFill>
              </a:rPr>
              <a:t>GNSS+receivers</a:t>
            </a:r>
            <a:r>
              <a:rPr lang="en-US" i="1" dirty="0">
                <a:solidFill>
                  <a:srgbClr val="FF0000"/>
                </a:solidFill>
              </a:rPr>
              <a:t> clock bias removed)</a:t>
            </a:r>
            <a:endParaRPr lang="en-US" sz="2400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95F126C6-945A-4DF3-95AA-BA7D5D1A0AF8}"/>
                  </a:ext>
                </a:extLst>
              </p:cNvPr>
              <p:cNvSpPr/>
              <p:nvPr/>
            </p:nvSpPr>
            <p:spPr>
              <a:xfrm>
                <a:off x="992509" y="1366193"/>
                <a:ext cx="5422236" cy="8742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 panose="02040503050406030204" pitchFamily="18" charset="0"/>
                          </a:rPr>
                          <m:t>SDCP</m:t>
                        </m:r>
                      </m:sub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sz="1600" dirty="0"/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 panose="02040503050406030204" pitchFamily="18" charset="0"/>
                          </a:rPr>
                          <m:t>u</m:t>
                        </m:r>
                      </m:sub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sz="1600" dirty="0"/>
                  <a:t>-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600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sub>
                      <m:sup>
                        <m:r>
                          <a:rPr lang="fr-FR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endParaRPr lang="fr-FR" sz="1600" b="0" dirty="0"/>
              </a:p>
              <a:p>
                <a:r>
                  <a:rPr lang="fr-FR" sz="1600" dirty="0"/>
                  <a:t>          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 dirty="0" smtClean="0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fr-FR" sz="16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i="1" dirty="0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𝑢𝑤</m:t>
                        </m:r>
                      </m:sub>
                      <m:sup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fr-FR" sz="16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1600" b="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fr-FR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z="1600" dirty="0" smtClean="0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fr-FR" sz="16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sz="1600" b="0" i="0" dirty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600" b="0" i="0" dirty="0" smtClean="0">
                            <a:latin typeface="Cambria Math" panose="02040503050406030204" pitchFamily="18" charset="0"/>
                          </a:rPr>
                          <m:t>uw</m:t>
                        </m:r>
                      </m:sub>
                      <m:sup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fr-FR" sz="1600" b="0" i="0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fr-FR" sz="1600" b="0" i="0" dirty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fr-FR" sz="16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1600" b="0" i="1" dirty="0" smtClean="0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fr-FR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𝑢𝑤</m:t>
                        </m:r>
                      </m:sub>
                    </m:sSub>
                    <m:r>
                      <a:rPr lang="fr-FR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1600" b="0" i="0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fr-FR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1600" b="0" i="0" dirty="0" smtClea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𝑢𝑤</m:t>
                        </m:r>
                      </m:sub>
                    </m:sSub>
                    <m:r>
                      <a:rPr lang="fr-FR" sz="1600" b="0" i="0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sz="1600" b="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600" b="0" i="0" dirty="0" smtClean="0">
                            <a:latin typeface="Cambria Math" panose="02040503050406030204" pitchFamily="18" charset="0"/>
                          </a:rPr>
                          <m:t>uw</m:t>
                        </m:r>
                      </m:sub>
                    </m:sSub>
                    <m:r>
                      <a:rPr lang="fr-FR" sz="1600" b="0" i="0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𝑢𝑤</m:t>
                        </m:r>
                      </m:sub>
                    </m:sSub>
                  </m:oMath>
                </a14:m>
                <a:endParaRPr lang="fr-FR" sz="1600" b="0" dirty="0"/>
              </a:p>
              <a:p>
                <a:r>
                  <a:rPr lang="fr-FR" sz="1600" dirty="0"/>
                  <a:t>          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600" dirty="0" smtClean="0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fr-FR" sz="16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600" i="1" dirty="0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𝑢𝑤</m:t>
                        </m:r>
                      </m:sub>
                      <m:sup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fr-FR" sz="16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1600" b="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fr-FR" sz="16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z="1600" dirty="0" smtClean="0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fr-FR" sz="16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sz="1600" b="0" i="0" dirty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600" b="0" i="0" dirty="0" smtClean="0">
                            <a:latin typeface="Cambria Math" panose="02040503050406030204" pitchFamily="18" charset="0"/>
                          </a:rPr>
                          <m:t>uw</m:t>
                        </m:r>
                      </m:sub>
                      <m:sup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fr-FR" sz="1600" b="0" i="0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fr-FR" sz="1600" b="0" i="0" dirty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fr-FR" sz="16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1600" b="0" i="1" dirty="0" smtClean="0">
                        <a:latin typeface="Cambria Math" panose="02040503050406030204" pitchFamily="18" charset="0"/>
                      </a:rPr>
                      <m:t>𝛿</m:t>
                    </m:r>
                    <m:sSub>
                      <m:sSubPr>
                        <m:ctrlPr>
                          <a:rPr lang="fr-FR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𝑢𝑤</m:t>
                        </m:r>
                      </m:sub>
                    </m:sSub>
                    <m:r>
                      <a:rPr lang="fr-FR" sz="16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𝑆𝐷𝐶𝑃</m:t>
                        </m:r>
                        <m:r>
                          <a:rPr lang="fr-FR" sz="16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600" i="1" dirty="0">
                            <a:latin typeface="Cambria Math" panose="02040503050406030204" pitchFamily="18" charset="0"/>
                          </a:rPr>
                          <m:t>𝑢𝑤</m:t>
                        </m:r>
                      </m:sub>
                    </m:sSub>
                  </m:oMath>
                </a14:m>
                <a:endParaRPr lang="fr-FR" sz="1600" dirty="0"/>
              </a:p>
            </p:txBody>
          </p:sp>
        </mc:Choice>
        <mc:Fallback xmlns=""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95F126C6-945A-4DF3-95AA-BA7D5D1A0A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509" y="1366193"/>
                <a:ext cx="5422236" cy="874278"/>
              </a:xfrm>
              <a:prstGeom prst="rect">
                <a:avLst/>
              </a:prstGeom>
              <a:blipFill>
                <a:blip r:embed="rId4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B567EA37-D743-4DCD-AC0C-38CC7A1D0FD9}"/>
                  </a:ext>
                </a:extLst>
              </p:cNvPr>
              <p:cNvSpPr/>
              <p:nvPr/>
            </p:nvSpPr>
            <p:spPr>
              <a:xfrm>
                <a:off x="6799234" y="1379569"/>
                <a:ext cx="5250011" cy="3928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800" b="0" i="0" smtClean="0">
                            <a:latin typeface="Cambria Math" panose="02040503050406030204" pitchFamily="18" charset="0"/>
                          </a:rPr>
                          <m:t>DDCP</m:t>
                        </m:r>
                      </m:sub>
                      <m:sup>
                        <m:r>
                          <a:rPr lang="fr-FR" sz="1800" b="0" i="1" smtClean="0">
                            <a:latin typeface="Cambria Math" panose="02040503050406030204" pitchFamily="18" charset="0"/>
                          </a:rPr>
                          <m:t>𝑘𝑙</m:t>
                        </m:r>
                      </m:sup>
                    </m:sSubSup>
                  </m:oMath>
                </a14:m>
                <a:r>
                  <a:rPr lang="en-US" sz="1800" dirty="0"/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800" b="0" i="0" smtClean="0">
                            <a:latin typeface="Cambria Math" panose="02040503050406030204" pitchFamily="18" charset="0"/>
                          </a:rPr>
                          <m:t>uw</m:t>
                        </m:r>
                      </m:sub>
                      <m:sup>
                        <m:r>
                          <a:rPr lang="fr-FR" sz="1800" b="0" i="1" smtClean="0">
                            <a:latin typeface="Cambria Math" panose="02040503050406030204" pitchFamily="18" charset="0"/>
                          </a:rPr>
                          <m:t>𝑘𝑙</m:t>
                        </m:r>
                      </m:sup>
                    </m:sSubSup>
                  </m:oMath>
                </a14:m>
                <a:r>
                  <a:rPr lang="en-US" sz="1800" dirty="0"/>
                  <a:t>-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800" b="0" i="0" smtClean="0">
                            <a:latin typeface="Cambria Math" panose="02040503050406030204" pitchFamily="18" charset="0"/>
                          </a:rPr>
                          <m:t>uw</m:t>
                        </m:r>
                      </m:sub>
                      <m:sup>
                        <m:r>
                          <a:rPr lang="fr-FR" sz="1800" b="0" i="1" smtClean="0">
                            <a:latin typeface="Cambria Math" panose="02040503050406030204" pitchFamily="18" charset="0"/>
                          </a:rPr>
                          <m:t>𝑘𝑙</m:t>
                        </m:r>
                      </m:sup>
                    </m:sSubSup>
                  </m:oMath>
                </a14:m>
                <a:r>
                  <a:rPr lang="fr-FR" sz="1800" dirty="0"/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8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m:rPr>
                        <m:sty m:val="p"/>
                      </m:rPr>
                      <a:rPr lang="fr-FR" sz="1800" dirty="0" smtClean="0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fr-FR" sz="18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800" i="1" dirty="0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𝑢𝑤</m:t>
                        </m:r>
                      </m:sub>
                      <m:sup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𝑘𝑙</m:t>
                        </m:r>
                      </m:sup>
                    </m:sSubSup>
                    <m:r>
                      <a:rPr lang="fr-FR" sz="18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1800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fr-FR" sz="18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z="1800" b="0" i="0" dirty="0" smtClean="0">
                        <a:latin typeface="Cambria Math" panose="02040503050406030204" pitchFamily="18" charset="0"/>
                      </a:rPr>
                      <m:t>ΔΔ</m:t>
                    </m:r>
                    <m:sSubSup>
                      <m:sSubSupPr>
                        <m:ctrlPr>
                          <a:rPr lang="fr-FR" sz="18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sz="1800" b="0" i="0" dirty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800" b="0" i="0" dirty="0" smtClean="0">
                            <a:latin typeface="Cambria Math" panose="02040503050406030204" pitchFamily="18" charset="0"/>
                          </a:rPr>
                          <m:t>uw</m:t>
                        </m:r>
                      </m:sub>
                      <m:sup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𝑘𝑙</m:t>
                        </m:r>
                      </m:sup>
                    </m:sSubSup>
                    <m:r>
                      <a:rPr lang="fr-FR" sz="18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i="1" dirty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fr-FR" sz="1800" i="1" dirty="0">
                            <a:latin typeface="Cambria Math" panose="02040503050406030204" pitchFamily="18" charset="0"/>
                          </a:rPr>
                          <m:t>𝐷𝐶𝑃</m:t>
                        </m:r>
                        <m:r>
                          <a:rPr lang="fr-FR" sz="1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800" i="1" dirty="0">
                            <a:latin typeface="Cambria Math" panose="02040503050406030204" pitchFamily="18" charset="0"/>
                          </a:rPr>
                          <m:t>𝑢𝑤</m:t>
                        </m:r>
                      </m:sub>
                    </m:sSub>
                  </m:oMath>
                </a14:m>
                <a:endParaRPr lang="fr-FR" sz="1800" dirty="0"/>
              </a:p>
            </p:txBody>
          </p:sp>
        </mc:Choice>
        <mc:Fallback xmlns=""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B567EA37-D743-4DCD-AC0C-38CC7A1D0F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234" y="1379569"/>
                <a:ext cx="5250011" cy="392800"/>
              </a:xfrm>
              <a:prstGeom prst="rect">
                <a:avLst/>
              </a:prstGeom>
              <a:blipFill>
                <a:blip r:embed="rId44"/>
                <a:stretch>
                  <a:fillRect t="-4615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B921A8-24A4-4F9B-87F2-E890F1912EDA}"/>
                  </a:ext>
                </a:extLst>
              </p:cNvPr>
              <p:cNvSpPr txBox="1"/>
              <p:nvPr/>
            </p:nvSpPr>
            <p:spPr>
              <a:xfrm>
                <a:off x="3770346" y="5871951"/>
                <a:ext cx="5936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B921A8-24A4-4F9B-87F2-E890F1912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346" y="5871951"/>
                <a:ext cx="593661" cy="400110"/>
              </a:xfrm>
              <a:prstGeom prst="rect">
                <a:avLst/>
              </a:prstGeom>
              <a:blipFill>
                <a:blip r:embed="rId4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58E47A4-0F43-46B0-8842-931F6125C2DA}"/>
                  </a:ext>
                </a:extLst>
              </p:cNvPr>
              <p:cNvSpPr txBox="1"/>
              <p:nvPr/>
            </p:nvSpPr>
            <p:spPr>
              <a:xfrm>
                <a:off x="9718343" y="5999776"/>
                <a:ext cx="5936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58E47A4-0F43-46B0-8842-931F6125C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8343" y="5999776"/>
                <a:ext cx="593661" cy="400110"/>
              </a:xfrm>
              <a:prstGeom prst="rect">
                <a:avLst/>
              </a:prstGeom>
              <a:blipFill>
                <a:blip r:embed="rId4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36C5A-426B-49EA-9400-3CBDE17B1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E5DF-AF28-4567-A008-68278A736CD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349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 descr="A picture containing satellite, transport, person&#10;&#10;Description generated with high confidence">
            <a:extLst>
              <a:ext uri="{FF2B5EF4-FFF2-40B4-BE49-F238E27FC236}">
                <a16:creationId xmlns:a16="http://schemas.microsoft.com/office/drawing/2014/main" id="{12D2ADBC-C33D-47DE-9434-EFE82A0E4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81643" y="2130476"/>
            <a:ext cx="1826485" cy="1519341"/>
          </a:xfrm>
          <a:prstGeom prst="rect">
            <a:avLst/>
          </a:prstGeom>
        </p:spPr>
      </p:pic>
      <p:pic>
        <p:nvPicPr>
          <p:cNvPr id="48" name="Picture 47" descr="A picture containing satellite, transport, person&#10;&#10;Description generated with high confidence">
            <a:extLst>
              <a:ext uri="{FF2B5EF4-FFF2-40B4-BE49-F238E27FC236}">
                <a16:creationId xmlns:a16="http://schemas.microsoft.com/office/drawing/2014/main" id="{0BBBC0BF-822C-449E-B915-47D226EAD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03" y="2064785"/>
            <a:ext cx="1826485" cy="151934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D17CEE5-571E-4FAD-B47C-AEB353D86B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931" y="5591002"/>
            <a:ext cx="623820" cy="62382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E01333-728F-4868-9849-8BFC73CDC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584" y="5546569"/>
            <a:ext cx="623820" cy="6238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B55AE9-12BE-4E86-BDBA-F17046BF3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742" y="22087"/>
            <a:ext cx="5277737" cy="575044"/>
          </a:xfrm>
        </p:spPr>
        <p:txBody>
          <a:bodyPr/>
          <a:lstStyle/>
          <a:p>
            <a:r>
              <a:rPr lang="en-US" sz="2800" b="1" dirty="0"/>
              <a:t>Differenced</a:t>
            </a:r>
            <a:r>
              <a:rPr lang="fr-FR" sz="2800" b="1" dirty="0"/>
              <a:t> carrier phase</a:t>
            </a:r>
            <a:endParaRPr lang="en-US" sz="2800" b="1" dirty="0"/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F53ED146-FD29-4EBF-993B-6B859539CF03}"/>
              </a:ext>
            </a:extLst>
          </p:cNvPr>
          <p:cNvCxnSpPr>
            <a:cxnSpLocks/>
          </p:cNvCxnSpPr>
          <p:nvPr/>
        </p:nvCxnSpPr>
        <p:spPr>
          <a:xfrm>
            <a:off x="1757744" y="2915615"/>
            <a:ext cx="1483489" cy="2942864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9631300-ED1B-4498-8575-169A93727281}"/>
              </a:ext>
            </a:extLst>
          </p:cNvPr>
          <p:cNvCxnSpPr>
            <a:cxnSpLocks/>
          </p:cNvCxnSpPr>
          <p:nvPr/>
        </p:nvCxnSpPr>
        <p:spPr>
          <a:xfrm>
            <a:off x="1817546" y="2903375"/>
            <a:ext cx="3384187" cy="3005599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9FA9EE0-97B8-44F0-B1D3-4C6A561FEE3D}"/>
              </a:ext>
            </a:extLst>
          </p:cNvPr>
          <p:cNvSpPr txBox="1"/>
          <p:nvPr/>
        </p:nvSpPr>
        <p:spPr>
          <a:xfrm>
            <a:off x="2858272" y="6094334"/>
            <a:ext cx="11370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Antenna</a:t>
            </a:r>
            <a:r>
              <a:rPr lang="fr-FR" dirty="0"/>
              <a:t> u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4659EC-DE34-43D5-B56E-5315347304E9}"/>
                  </a:ext>
                </a:extLst>
              </p:cNvPr>
              <p:cNvSpPr txBox="1"/>
              <p:nvPr/>
            </p:nvSpPr>
            <p:spPr>
              <a:xfrm>
                <a:off x="1892695" y="3686869"/>
                <a:ext cx="304892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E54659EC-DE34-43D5-B56E-531534730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695" y="3686869"/>
                <a:ext cx="304892" cy="281937"/>
              </a:xfrm>
              <a:prstGeom prst="rect">
                <a:avLst/>
              </a:prstGeom>
              <a:blipFill>
                <a:blip r:embed="rId4"/>
                <a:stretch>
                  <a:fillRect l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064EA1A-8B0D-4D70-A3A7-361A1F96BA4F}"/>
                  </a:ext>
                </a:extLst>
              </p:cNvPr>
              <p:cNvSpPr txBox="1"/>
              <p:nvPr/>
            </p:nvSpPr>
            <p:spPr>
              <a:xfrm>
                <a:off x="2858272" y="3409740"/>
                <a:ext cx="329128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064EA1A-8B0D-4D70-A3A7-361A1F96B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272" y="3409740"/>
                <a:ext cx="329128" cy="281937"/>
              </a:xfrm>
              <a:prstGeom prst="rect">
                <a:avLst/>
              </a:prstGeom>
              <a:blipFill>
                <a:blip r:embed="rId5"/>
                <a:stretch>
                  <a:fillRect l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TextBox 104">
            <a:extLst>
              <a:ext uri="{FF2B5EF4-FFF2-40B4-BE49-F238E27FC236}">
                <a16:creationId xmlns:a16="http://schemas.microsoft.com/office/drawing/2014/main" id="{4C5D56D7-7D69-4500-8EF1-248E04DD1B32}"/>
              </a:ext>
            </a:extLst>
          </p:cNvPr>
          <p:cNvSpPr txBox="1"/>
          <p:nvPr/>
        </p:nvSpPr>
        <p:spPr>
          <a:xfrm>
            <a:off x="645816" y="2170183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1200" dirty="0">
                <a:solidFill>
                  <a:schemeClr val="tx1"/>
                </a:solidFill>
              </a:rPr>
              <a:t>GNSS 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Satellite k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07A7770-13C2-4488-BC15-5C873E702F35}"/>
              </a:ext>
            </a:extLst>
          </p:cNvPr>
          <p:cNvSpPr txBox="1"/>
          <p:nvPr/>
        </p:nvSpPr>
        <p:spPr>
          <a:xfrm>
            <a:off x="4888584" y="2239293"/>
            <a:ext cx="1548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1200" dirty="0">
                <a:solidFill>
                  <a:schemeClr val="tx1"/>
                </a:solidFill>
              </a:rPr>
              <a:t>GNSS </a:t>
            </a:r>
            <a:r>
              <a: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Satellite l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B1FA277-FB37-4B02-9662-DF55A7DF43B2}"/>
              </a:ext>
            </a:extLst>
          </p:cNvPr>
          <p:cNvCxnSpPr>
            <a:cxnSpLocks/>
          </p:cNvCxnSpPr>
          <p:nvPr/>
        </p:nvCxnSpPr>
        <p:spPr>
          <a:xfrm flipH="1">
            <a:off x="3301035" y="2975174"/>
            <a:ext cx="1748056" cy="2910280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C9280988-90BC-4671-B7F9-BA5F81BEF437}"/>
              </a:ext>
            </a:extLst>
          </p:cNvPr>
          <p:cNvCxnSpPr>
            <a:cxnSpLocks/>
          </p:cNvCxnSpPr>
          <p:nvPr/>
        </p:nvCxnSpPr>
        <p:spPr>
          <a:xfrm>
            <a:off x="5064862" y="2975174"/>
            <a:ext cx="136871" cy="2919375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45D052DC-F1A2-451C-B70E-BBAA85507823}"/>
                  </a:ext>
                </a:extLst>
              </p:cNvPr>
              <p:cNvSpPr txBox="1"/>
              <p:nvPr/>
            </p:nvSpPr>
            <p:spPr>
              <a:xfrm>
                <a:off x="4018226" y="3879999"/>
                <a:ext cx="295145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45D052DC-F1A2-451C-B70E-BBAA85507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226" y="3879999"/>
                <a:ext cx="295145" cy="281937"/>
              </a:xfrm>
              <a:prstGeom prst="rect">
                <a:avLst/>
              </a:prstGeom>
              <a:blipFill>
                <a:blip r:embed="rId6"/>
                <a:stretch>
                  <a:fillRect l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1CF4673B-7B7A-4147-B257-4FB6549B80A7}"/>
                  </a:ext>
                </a:extLst>
              </p:cNvPr>
              <p:cNvSpPr txBox="1"/>
              <p:nvPr/>
            </p:nvSpPr>
            <p:spPr>
              <a:xfrm>
                <a:off x="5180058" y="4158631"/>
                <a:ext cx="329128" cy="2819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1CF4673B-7B7A-4147-B257-4FB6549B80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058" y="4158631"/>
                <a:ext cx="329128" cy="281937"/>
              </a:xfrm>
              <a:prstGeom prst="rect">
                <a:avLst/>
              </a:prstGeom>
              <a:blipFill>
                <a:blip r:embed="rId7"/>
                <a:stretch>
                  <a:fillRect l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87DD9429-0DAE-4201-BA81-283F2EAFE0B0}"/>
              </a:ext>
            </a:extLst>
          </p:cNvPr>
          <p:cNvCxnSpPr>
            <a:cxnSpLocks/>
          </p:cNvCxnSpPr>
          <p:nvPr/>
        </p:nvCxnSpPr>
        <p:spPr>
          <a:xfrm flipV="1">
            <a:off x="3274211" y="5870814"/>
            <a:ext cx="1877973" cy="20796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9E675506-012B-47BD-8358-ED1A23DFCE22}"/>
              </a:ext>
            </a:extLst>
          </p:cNvPr>
          <p:cNvSpPr txBox="1"/>
          <p:nvPr/>
        </p:nvSpPr>
        <p:spPr>
          <a:xfrm>
            <a:off x="4841008" y="6048607"/>
            <a:ext cx="1336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Antenna</a:t>
            </a:r>
            <a:r>
              <a:rPr lang="fr-FR" dirty="0"/>
              <a:t> w</a:t>
            </a:r>
            <a:endParaRPr lang="en-US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A74DC47-BE67-4944-AFDC-06CF9B679FB5}"/>
              </a:ext>
            </a:extLst>
          </p:cNvPr>
          <p:cNvSpPr txBox="1"/>
          <p:nvPr/>
        </p:nvSpPr>
        <p:spPr>
          <a:xfrm>
            <a:off x="989074" y="959213"/>
            <a:ext cx="3532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>
                <a:solidFill>
                  <a:schemeClr val="tx1"/>
                </a:solidFill>
              </a:rPr>
              <a:t>Double </a:t>
            </a:r>
            <a:r>
              <a:rPr lang="en-US" sz="2400" i="1" dirty="0">
                <a:solidFill>
                  <a:schemeClr val="tx1"/>
                </a:solidFill>
              </a:rPr>
              <a:t>differenced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B567EA37-D743-4DCD-AC0C-38CC7A1D0FD9}"/>
                  </a:ext>
                </a:extLst>
              </p:cNvPr>
              <p:cNvSpPr/>
              <p:nvPr/>
            </p:nvSpPr>
            <p:spPr>
              <a:xfrm>
                <a:off x="6688736" y="3145917"/>
                <a:ext cx="5250011" cy="4047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800" b="0" i="0" smtClean="0">
                            <a:latin typeface="Cambria Math" panose="02040503050406030204" pitchFamily="18" charset="0"/>
                          </a:rPr>
                          <m:t>DDCP</m:t>
                        </m:r>
                      </m:sub>
                      <m:sup>
                        <m:r>
                          <a:rPr lang="fr-FR" sz="1800" b="0" i="1" smtClean="0">
                            <a:latin typeface="Cambria Math" panose="02040503050406030204" pitchFamily="18" charset="0"/>
                          </a:rPr>
                          <m:t>𝑘𝑙</m:t>
                        </m:r>
                      </m:sup>
                    </m:sSubSup>
                  </m:oMath>
                </a14:m>
                <a:r>
                  <a:rPr lang="fr-FR" sz="1800" dirty="0"/>
                  <a:t>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sz="180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m:rPr>
                        <m:sty m:val="p"/>
                      </m:rPr>
                      <a:rPr lang="fr-FR" sz="1800" dirty="0" smtClean="0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fr-FR" sz="18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1800" i="1" dirty="0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𝑢𝑤</m:t>
                        </m:r>
                      </m:sub>
                      <m:sup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𝑘𝑙</m:t>
                        </m:r>
                      </m:sup>
                    </m:sSubSup>
                    <m:r>
                      <a:rPr lang="fr-FR" sz="18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fr-FR" sz="1800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fr-FR" sz="18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sz="1800" b="0" i="0" dirty="0" smtClean="0">
                        <a:latin typeface="Cambria Math" panose="02040503050406030204" pitchFamily="18" charset="0"/>
                      </a:rPr>
                      <m:t>ΔΔ</m:t>
                    </m:r>
                    <m:sSubSup>
                      <m:sSubSupPr>
                        <m:ctrlPr>
                          <a:rPr lang="fr-FR" sz="18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sz="1800" b="0" i="0" dirty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sz="1800" b="0" i="0" dirty="0" smtClean="0">
                            <a:latin typeface="Cambria Math" panose="02040503050406030204" pitchFamily="18" charset="0"/>
                          </a:rPr>
                          <m:t>uw</m:t>
                        </m:r>
                      </m:sub>
                      <m:sup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𝑘𝑙</m:t>
                        </m:r>
                      </m:sup>
                    </m:sSubSup>
                    <m:r>
                      <a:rPr lang="fr-FR" sz="1800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sz="1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i="1" dirty="0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fr-FR" sz="18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fr-FR" sz="1800" i="1" dirty="0">
                            <a:latin typeface="Cambria Math" panose="02040503050406030204" pitchFamily="18" charset="0"/>
                          </a:rPr>
                          <m:t>𝐷𝐶𝑃</m:t>
                        </m:r>
                        <m:r>
                          <a:rPr lang="fr-FR" sz="18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sz="1800" i="1" dirty="0">
                            <a:latin typeface="Cambria Math" panose="02040503050406030204" pitchFamily="18" charset="0"/>
                          </a:rPr>
                          <m:t>𝑢𝑤</m:t>
                        </m:r>
                      </m:sub>
                    </m:sSub>
                  </m:oMath>
                </a14:m>
                <a:endParaRPr lang="fr-FR" sz="1800" dirty="0"/>
              </a:p>
            </p:txBody>
          </p:sp>
        </mc:Choice>
        <mc:Fallback xmlns=""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B567EA37-D743-4DCD-AC0C-38CC7A1D0F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736" y="3145917"/>
                <a:ext cx="5250011" cy="404791"/>
              </a:xfrm>
              <a:prstGeom prst="rect">
                <a:avLst/>
              </a:prstGeom>
              <a:blipFill>
                <a:blip r:embed="rId8"/>
                <a:stretch>
                  <a:fillRect t="-4545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58E47A4-0F43-46B0-8842-931F6125C2DA}"/>
                  </a:ext>
                </a:extLst>
              </p:cNvPr>
              <p:cNvSpPr txBox="1"/>
              <p:nvPr/>
            </p:nvSpPr>
            <p:spPr>
              <a:xfrm>
                <a:off x="4081643" y="5861990"/>
                <a:ext cx="59366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58E47A4-0F43-46B0-8842-931F6125C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1643" y="5861990"/>
                <a:ext cx="593661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Oval 50">
            <a:extLst>
              <a:ext uri="{FF2B5EF4-FFF2-40B4-BE49-F238E27FC236}">
                <a16:creationId xmlns:a16="http://schemas.microsoft.com/office/drawing/2014/main" id="{4147B471-4A30-4B70-BBED-524E4ACAA441}"/>
              </a:ext>
            </a:extLst>
          </p:cNvPr>
          <p:cNvSpPr/>
          <p:nvPr/>
        </p:nvSpPr>
        <p:spPr>
          <a:xfrm>
            <a:off x="8429555" y="3129967"/>
            <a:ext cx="920644" cy="5002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1586B3-147E-440F-BFB9-E252E197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6E5DF-AF28-4567-A008-68278A736CD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055894"/>
      </p:ext>
    </p:extLst>
  </p:cSld>
  <p:clrMapOvr>
    <a:masterClrMapping/>
  </p:clrMapOvr>
</p:sld>
</file>

<file path=ppt/theme/theme1.xml><?xml version="1.0" encoding="utf-8"?>
<a:theme xmlns:a="http://schemas.openxmlformats.org/drawingml/2006/main" name="Theme_stanford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_stanford" id="{38F6D7B1-A8DB-4562-A799-9766B9BF68D0}" vid="{DD767524-5D67-42E1-88A3-CC624E4DBDE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Theme_stanford</Template>
  <TotalTime>4689</TotalTime>
  <Words>2509</Words>
  <Application>Microsoft Office PowerPoint</Application>
  <PresentationFormat>Widescreen</PresentationFormat>
  <Paragraphs>623</Paragraphs>
  <Slides>51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Cambria Math</vt:lpstr>
      <vt:lpstr>Noto Sans Symbols</vt:lpstr>
      <vt:lpstr>Source Sans Pro</vt:lpstr>
      <vt:lpstr>Source Sans Pro SemiBold</vt:lpstr>
      <vt:lpstr>Theme_stanford</vt:lpstr>
      <vt:lpstr>Integer ambiguity resolution using a priori information on the baseline</vt:lpstr>
      <vt:lpstr>Table of contents</vt:lpstr>
      <vt:lpstr>Table of contents</vt:lpstr>
      <vt:lpstr> Introduction </vt:lpstr>
      <vt:lpstr>Carrier phase</vt:lpstr>
      <vt:lpstr>Carrier phase</vt:lpstr>
      <vt:lpstr>Carrier phase</vt:lpstr>
      <vt:lpstr>Differenced carrier phase</vt:lpstr>
      <vt:lpstr>Differenced carrier phase</vt:lpstr>
      <vt:lpstr>Differenced carrier phase</vt:lpstr>
      <vt:lpstr> Problem statement</vt:lpstr>
      <vt:lpstr> Problem statement</vt:lpstr>
      <vt:lpstr> Problem statement</vt:lpstr>
      <vt:lpstr>Table of contents</vt:lpstr>
      <vt:lpstr>The basic integer ambiguity resolution</vt:lpstr>
      <vt:lpstr>The basic integer ambiguity resolution</vt:lpstr>
      <vt:lpstr>The basic integer ambiguity resolution</vt:lpstr>
      <vt:lpstr>The basic integer ambiguity resolution</vt:lpstr>
      <vt:lpstr>The basic integer ambiguity resolution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Table of contents</vt:lpstr>
      <vt:lpstr>PowerPoint Presentation</vt:lpstr>
      <vt:lpstr>Direct fixing</vt:lpstr>
      <vt:lpstr>Direct fixing</vt:lpstr>
      <vt:lpstr>Direct fixing</vt:lpstr>
      <vt:lpstr>Direct fixing</vt:lpstr>
      <vt:lpstr>Direct fixing</vt:lpstr>
      <vt:lpstr>Direct fixing</vt:lpstr>
      <vt:lpstr>Direct fixing</vt:lpstr>
      <vt:lpstr>Constrained IAR</vt:lpstr>
      <vt:lpstr>PowerPoint Presentation</vt:lpstr>
      <vt:lpstr>Modified Integer search</vt:lpstr>
      <vt:lpstr>PowerPoint Presentation</vt:lpstr>
      <vt:lpstr>Table of contents</vt:lpstr>
      <vt:lpstr>Constrained IAR</vt:lpstr>
      <vt:lpstr>Constrained IAR</vt:lpstr>
      <vt:lpstr>Constrained IAR</vt:lpstr>
      <vt:lpstr>Constrained IAR</vt:lpstr>
      <vt:lpstr>Constrained IAR</vt:lpstr>
      <vt:lpstr>Constrained IAR</vt:lpstr>
      <vt:lpstr>Table of contents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Integer ambiguity resolution using a priori information on the baseline</dc:title>
  <dc:creator>Malik Boudiaf</dc:creator>
  <cp:lastModifiedBy>Malik Boudiaf</cp:lastModifiedBy>
  <cp:revision>392</cp:revision>
  <dcterms:created xsi:type="dcterms:W3CDTF">2018-05-27T23:08:15Z</dcterms:created>
  <dcterms:modified xsi:type="dcterms:W3CDTF">2018-09-30T17:31:28Z</dcterms:modified>
</cp:coreProperties>
</file>